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97" r:id="rId2"/>
    <p:sldId id="295" r:id="rId3"/>
    <p:sldId id="304" r:id="rId4"/>
    <p:sldId id="306" r:id="rId5"/>
    <p:sldId id="307" r:id="rId6"/>
    <p:sldId id="305" r:id="rId7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CA5017-8B3C-4484-91AD-09B6CC422EBB}" v="1" dt="2023-10-28T10:39:15.4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54" y="38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8E6CF-9850-63F8-5714-DD10115F49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0B575E-3286-7C72-22F1-34398430DC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D6EB2-5BEE-B6EC-1708-20E9A2A9D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36658-B37D-4DA7-9843-91066493F279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BA676A-3ACA-7085-248E-69F83E54D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F8C562-ABA6-9C37-D88D-D38E14208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02BBD-2C29-4CE0-87F6-9E1BE788F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028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1C227-EB4D-25F6-397F-B556B0A83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DAE958-78B4-B7C6-FE59-C852DCC9C6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9986C3-7894-1350-9709-87D4C006D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36658-B37D-4DA7-9843-91066493F279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974A6F-D085-2C25-3345-8F5599805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D9C08A-21A8-307E-60B3-607265D2F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02BBD-2C29-4CE0-87F6-9E1BE788F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460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6DD9DC-F71E-8D4F-086C-545493C81A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6135CC-98B4-2F4D-1122-FF5E5CDB6A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55EB25-C64C-3580-BADC-C78305CE3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36658-B37D-4DA7-9843-91066493F279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F0FC7C-B95C-CED3-D842-3A11F51C9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1281D9-4AAE-285B-0351-83533910C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02BBD-2C29-4CE0-87F6-9E1BE788F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159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565B9-721E-FC5A-73E8-F8975A034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524221-BB49-7E23-9FFF-4D57CE1069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540B4D-EA0B-36DA-08A2-9AEA2BB95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36658-B37D-4DA7-9843-91066493F279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D22ED2-72F8-7996-695F-BA2164670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848F4A-42E2-A2D3-9CCC-EBAA67233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02BBD-2C29-4CE0-87F6-9E1BE788F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593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1C651-91C0-A208-38D3-63263563C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A06B1C-BC73-A9A4-7812-BD8562502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6516A9-0B36-7C10-2E47-089E73A90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36658-B37D-4DA7-9843-91066493F279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975ADE-D13C-1561-37AB-AB63B0D6C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69713E-2724-3DFE-BE8D-37251EB1F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02BBD-2C29-4CE0-87F6-9E1BE788F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91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D76EE-90E9-36EF-AC9B-68FD645A3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A3B11-605E-ED53-A006-310073359B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1A866F-2ECB-61F4-699E-D2B2B33595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C465E8-958C-4A30-A65C-075A64818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36658-B37D-4DA7-9843-91066493F279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09EFFC-E637-726C-ADC8-A17C3E9DD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663F8D-7587-B39D-FCD1-56C8F47F5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02BBD-2C29-4CE0-87F6-9E1BE788F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97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07FF0-3C68-2196-2CF1-681EB769E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50BEA6-6F46-F79E-0FB7-3056140EE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4A1206-FB75-C9E5-8678-F635B5FC22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717802-9A2F-7B67-EBF4-FD51D45143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754D9A-D6AF-7667-9D51-3747C3D244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833CE8-FC1C-D12B-0FC9-A27055DD0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36658-B37D-4DA7-9843-91066493F279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3971E1-A502-C55A-2C2F-4DBBE0F2A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7F0434-27DB-D0D1-1B11-BBF5680AB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02BBD-2C29-4CE0-87F6-9E1BE788F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137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B86C0-6290-6D48-6C4A-109994776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B69659-C282-02FF-00A6-674C3E96D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36658-B37D-4DA7-9843-91066493F279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21630C-66CA-4D06-B543-D20EEAFCC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9E430-E9AC-7645-8B19-CAE3076EB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02BBD-2C29-4CE0-87F6-9E1BE788F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01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B815BE-BF75-BEFB-9F2F-4DA23D054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36658-B37D-4DA7-9843-91066493F279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B493BE-5418-B0E1-934E-22220A3D6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95F68A-4288-FE2E-96DF-5C4682CB9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02BBD-2C29-4CE0-87F6-9E1BE788F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442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AD8D9-01EE-4657-4E86-1AE98A87E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99120-0453-E942-43C4-AFC488BCF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AA87DF-F3CA-7080-898E-1ADE9E58B5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6E7949-F576-FF5C-2FE0-202A85DB9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36658-B37D-4DA7-9843-91066493F279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3D065E-09DE-9DE6-7D2A-7FF73F37D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7E447F-E1EB-5B67-ED24-59983E9C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02BBD-2C29-4CE0-87F6-9E1BE788F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244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F00A3-8714-8A25-B6F7-C7D637D83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B6EB12-9989-35C1-444A-CDB3A0E5C0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43B1EB-E0A2-3AD7-F093-0C031DA225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7741A-C213-F11F-5EFA-D7385C771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36658-B37D-4DA7-9843-91066493F279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BFF208-0653-C6FC-96CD-2415E46CC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BCA815-E498-9EFD-2B6E-68D454256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02BBD-2C29-4CE0-87F6-9E1BE788F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72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5B1535-DC1D-ADB0-0B96-284DDA0F6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434FA7-312D-B3D8-02BA-0568763821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362390-927F-1723-CA45-0A78D5D28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36658-B37D-4DA7-9843-91066493F279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FD717F-86F7-E37B-471A-FDD2E30D46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3C930B-4682-C054-9C66-7E1D452BE7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02BBD-2C29-4CE0-87F6-9E1BE788F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499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9683BCDA-2A98-43A0-9A04-F8280F006DD5}"/>
              </a:ext>
            </a:extLst>
          </p:cNvPr>
          <p:cNvSpPr txBox="1">
            <a:spLocks/>
          </p:cNvSpPr>
          <p:nvPr/>
        </p:nvSpPr>
        <p:spPr>
          <a:xfrm>
            <a:off x="121920" y="1410789"/>
            <a:ext cx="11948160" cy="201821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rgbClr val="A27E48"/>
                </a:solidFill>
                <a:latin typeface="Gotham_COV Headline CE" pitchFamily="2" charset="0"/>
                <a:ea typeface="+mj-ea"/>
                <a:cs typeface="Gotham_COV Headline CE" pitchFamily="2" charset="0"/>
              </a:defRPr>
            </a:lvl1pPr>
          </a:lstStyle>
          <a:p>
            <a:r>
              <a:rPr lang="cs-CZ" dirty="0"/>
              <a:t>Dotazník </a:t>
            </a:r>
          </a:p>
          <a:p>
            <a:r>
              <a:rPr lang="cs-CZ" dirty="0"/>
              <a:t>fungování a struktura </a:t>
            </a:r>
          </a:p>
          <a:p>
            <a:r>
              <a:rPr lang="cs-CZ" dirty="0"/>
              <a:t>Českého olympijského výboru 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BBDF3D6-39FE-46F3-AA88-DE66C99E06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9497" y="5183407"/>
            <a:ext cx="2590805" cy="1405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896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A190FAE-069F-4B46-83DA-AD7877D39D00}"/>
              </a:ext>
            </a:extLst>
          </p:cNvPr>
          <p:cNvSpPr txBox="1">
            <a:spLocks/>
          </p:cNvSpPr>
          <p:nvPr/>
        </p:nvSpPr>
        <p:spPr>
          <a:xfrm>
            <a:off x="9834654" y="6446838"/>
            <a:ext cx="1877921" cy="209551"/>
          </a:xfrm>
          <a:prstGeom prst="rect">
            <a:avLst/>
          </a:prstGeom>
        </p:spPr>
        <p:txBody>
          <a:bodyPr lIns="0" tIns="0" rIns="0" bIns="0"/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1" i="0" kern="1200">
                <a:solidFill>
                  <a:srgbClr val="A27E48"/>
                </a:solidFill>
                <a:latin typeface="Gotham_COV Bold" pitchFamily="2" charset="0"/>
                <a:ea typeface="+mn-ea"/>
                <a:cs typeface="Gotham_COV Bold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1200" b="1" i="0" u="none" strike="noStrike" kern="1200" cap="none" spc="0" normalizeH="0" baseline="0" noProof="0" dirty="0">
                <a:ln>
                  <a:noFill/>
                </a:ln>
                <a:solidFill>
                  <a:srgbClr val="BC955E"/>
                </a:solidFill>
                <a:effectLst/>
                <a:uLnTx/>
                <a:uFillTx/>
                <a:latin typeface="Gotham_COV Bold" pitchFamily="2" charset="0"/>
                <a:ea typeface="+mn-ea"/>
                <a:cs typeface="Gotham_COV Bold" pitchFamily="2" charset="0"/>
              </a:rPr>
              <a:t>9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BC955E"/>
              </a:solidFill>
              <a:effectLst/>
              <a:uLnTx/>
              <a:uFillTx/>
              <a:latin typeface="Gotham_COV Bold" pitchFamily="2" charset="0"/>
              <a:ea typeface="+mn-ea"/>
              <a:cs typeface="Gotham_COV Bold" pitchFamily="2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EA34D167-756B-4462-AB06-811DD9BDBF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56" y="170503"/>
            <a:ext cx="1919248" cy="104091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6855277-533E-549B-535E-7F923FBBC6BF}"/>
              </a:ext>
            </a:extLst>
          </p:cNvPr>
          <p:cNvSpPr txBox="1"/>
          <p:nvPr/>
        </p:nvSpPr>
        <p:spPr>
          <a:xfrm>
            <a:off x="1254880" y="1871394"/>
            <a:ext cx="8430883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D</a:t>
            </a:r>
            <a:r>
              <a:rPr lang="cs-CZ" sz="2800" b="1" dirty="0"/>
              <a:t>otazník:</a:t>
            </a:r>
            <a:endParaRPr lang="en-US" sz="2800" b="1" dirty="0"/>
          </a:p>
          <a:p>
            <a:endParaRPr lang="en-US" sz="2000" b="1" dirty="0"/>
          </a:p>
          <a:p>
            <a:r>
              <a:rPr lang="cs-CZ" sz="2400" b="1" dirty="0"/>
              <a:t>Jak jsou důležité jednotlivé části pro činnost ČOV</a:t>
            </a:r>
            <a:r>
              <a:rPr lang="en-US" sz="2400" b="1" dirty="0"/>
              <a:t>?</a:t>
            </a:r>
          </a:p>
          <a:p>
            <a:r>
              <a:rPr lang="cs-CZ" sz="2400" b="1" dirty="0"/>
              <a:t>Jak jste informováni o roli a přínosu jednotlivých částí ČOV</a:t>
            </a:r>
            <a:r>
              <a:rPr lang="en-US" sz="2400" b="1" dirty="0"/>
              <a:t>?</a:t>
            </a:r>
            <a:endParaRPr lang="cs-CZ" sz="2400" b="1" dirty="0"/>
          </a:p>
          <a:p>
            <a:r>
              <a:rPr lang="cs-CZ" sz="2400" b="1" dirty="0"/>
              <a:t>Jakou pozici v Plénu dle Vás mají jednotlivé části ČOV</a:t>
            </a:r>
            <a:r>
              <a:rPr lang="en-US" sz="2400" b="1" dirty="0"/>
              <a:t>?</a:t>
            </a:r>
            <a:endParaRPr lang="cs-CZ" sz="2400" b="1" dirty="0"/>
          </a:p>
          <a:p>
            <a:r>
              <a:rPr lang="cs-CZ" sz="2400" b="1" dirty="0"/>
              <a:t>Jaký je Váš názor na strukturu a složení VV</a:t>
            </a:r>
            <a:r>
              <a:rPr lang="en-US" sz="2400" b="1" dirty="0"/>
              <a:t>?</a:t>
            </a:r>
          </a:p>
          <a:p>
            <a:r>
              <a:rPr lang="cs-CZ" sz="2400" b="1" dirty="0"/>
              <a:t>Jaké části ČOV by dle Vás měly být zastoupeny ve VV</a:t>
            </a:r>
            <a:r>
              <a:rPr lang="en-US" sz="2400" b="1" dirty="0"/>
              <a:t>?</a:t>
            </a:r>
            <a:endParaRPr lang="cs-CZ" sz="2400" b="1" dirty="0"/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b="1" dirty="0"/>
          </a:p>
          <a:p>
            <a:r>
              <a:rPr lang="cs-CZ" sz="2000" b="1" dirty="0"/>
              <a:t>- Zpětnou vazbu máme od více než 70% členů pléna</a:t>
            </a:r>
          </a:p>
          <a:p>
            <a:pPr marL="342900" indent="-342900">
              <a:buFontTx/>
              <a:buChar char="-"/>
            </a:pPr>
            <a:endParaRPr lang="cs-CZ" sz="2000" b="1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862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A190FAE-069F-4B46-83DA-AD7877D39D00}"/>
              </a:ext>
            </a:extLst>
          </p:cNvPr>
          <p:cNvSpPr txBox="1">
            <a:spLocks/>
          </p:cNvSpPr>
          <p:nvPr/>
        </p:nvSpPr>
        <p:spPr>
          <a:xfrm>
            <a:off x="9834654" y="6446838"/>
            <a:ext cx="1877921" cy="209551"/>
          </a:xfrm>
          <a:prstGeom prst="rect">
            <a:avLst/>
          </a:prstGeom>
        </p:spPr>
        <p:txBody>
          <a:bodyPr lIns="0" tIns="0" rIns="0" bIns="0"/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1" i="0" kern="1200">
                <a:solidFill>
                  <a:srgbClr val="A27E48"/>
                </a:solidFill>
                <a:latin typeface="Gotham_COV Bold" pitchFamily="2" charset="0"/>
                <a:ea typeface="+mn-ea"/>
                <a:cs typeface="Gotham_COV Bold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1200" b="1" i="0" u="none" strike="noStrike" kern="1200" cap="none" spc="0" normalizeH="0" baseline="0" noProof="0" dirty="0">
                <a:ln>
                  <a:noFill/>
                </a:ln>
                <a:solidFill>
                  <a:srgbClr val="BC955E"/>
                </a:solidFill>
                <a:effectLst/>
                <a:uLnTx/>
                <a:uFillTx/>
                <a:latin typeface="Gotham_COV Bold" pitchFamily="2" charset="0"/>
                <a:ea typeface="+mn-ea"/>
                <a:cs typeface="Gotham_COV Bold" pitchFamily="2" charset="0"/>
              </a:rPr>
              <a:t>9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BC955E"/>
              </a:solidFill>
              <a:effectLst/>
              <a:uLnTx/>
              <a:uFillTx/>
              <a:latin typeface="Gotham_COV Bold" pitchFamily="2" charset="0"/>
              <a:ea typeface="+mn-ea"/>
              <a:cs typeface="Gotham_COV Bold" pitchFamily="2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EA34D167-756B-4462-AB06-811DD9BDBF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56" y="170503"/>
            <a:ext cx="1919248" cy="104091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6855277-533E-549B-535E-7F923FBBC6BF}"/>
              </a:ext>
            </a:extLst>
          </p:cNvPr>
          <p:cNvSpPr txBox="1"/>
          <p:nvPr/>
        </p:nvSpPr>
        <p:spPr>
          <a:xfrm>
            <a:off x="1350414" y="1261794"/>
            <a:ext cx="843088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/>
              <a:t>Jak jsou důležité jednotlivé části pro činnost ČOV</a:t>
            </a:r>
            <a:r>
              <a:rPr lang="en-US" sz="2800" b="1" u="sng" dirty="0"/>
              <a:t>?</a:t>
            </a:r>
            <a:endParaRPr lang="cs-CZ" sz="2800" b="1" u="sng" dirty="0"/>
          </a:p>
          <a:p>
            <a:endParaRPr lang="cs-CZ" sz="2800" b="1" u="sng" dirty="0"/>
          </a:p>
          <a:p>
            <a:r>
              <a:rPr lang="cs-CZ" sz="2000" b="1" dirty="0"/>
              <a:t>Olympijské svazy </a:t>
            </a:r>
          </a:p>
          <a:p>
            <a:r>
              <a:rPr lang="cs-CZ" sz="2000" b="1" dirty="0"/>
              <a:t>Neolympijské svazy uznané MOV</a:t>
            </a:r>
          </a:p>
          <a:p>
            <a:r>
              <a:rPr lang="cs-CZ" sz="2000" b="1" dirty="0"/>
              <a:t>Další sportovní organizace (Sokol, ČUS, Ministerstva atd..) </a:t>
            </a:r>
          </a:p>
          <a:p>
            <a:r>
              <a:rPr lang="cs-CZ" sz="2000" b="1" dirty="0"/>
              <a:t>Česká olympijská akademie</a:t>
            </a:r>
          </a:p>
          <a:p>
            <a:r>
              <a:rPr lang="cs-CZ" sz="2000" b="1" dirty="0"/>
              <a:t>Český klub fair play</a:t>
            </a:r>
          </a:p>
          <a:p>
            <a:r>
              <a:rPr lang="cs-CZ" sz="2000" b="1" dirty="0"/>
              <a:t>Český klub olympioniků</a:t>
            </a:r>
          </a:p>
          <a:p>
            <a:r>
              <a:rPr lang="cs-CZ" sz="2000" b="1" dirty="0"/>
              <a:t>Česká trenérská akademie</a:t>
            </a:r>
          </a:p>
          <a:p>
            <a:r>
              <a:rPr lang="cs-CZ" sz="2000" b="1" dirty="0"/>
              <a:t>Český klub paralympioniků</a:t>
            </a:r>
          </a:p>
          <a:p>
            <a:endParaRPr lang="cs-CZ" sz="2000" b="1" dirty="0"/>
          </a:p>
          <a:p>
            <a:r>
              <a:rPr lang="cs-CZ" sz="2000" b="1" dirty="0"/>
              <a:t>Dle členů pléna jsou všechny části ČOV důležité pro jeho fungování.</a:t>
            </a:r>
          </a:p>
          <a:p>
            <a:r>
              <a:rPr lang="cs-CZ" sz="2000" b="1" dirty="0"/>
              <a:t>Za nedůležité byly jednotlivé části označeny jen maximálně 1-4 členy pléna </a:t>
            </a:r>
          </a:p>
          <a:p>
            <a:r>
              <a:rPr lang="cs-CZ" sz="2000" b="1" dirty="0"/>
              <a:t>Jedinou částí, kde více respondentů označilo za nedůležité pro fungování ČOV jsou další sportovní organizace (Sokol, ČUS, Ministerstva atd..) (33%)</a:t>
            </a:r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735159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A190FAE-069F-4B46-83DA-AD7877D39D00}"/>
              </a:ext>
            </a:extLst>
          </p:cNvPr>
          <p:cNvSpPr txBox="1">
            <a:spLocks/>
          </p:cNvSpPr>
          <p:nvPr/>
        </p:nvSpPr>
        <p:spPr>
          <a:xfrm>
            <a:off x="9834654" y="6446838"/>
            <a:ext cx="1877921" cy="209551"/>
          </a:xfrm>
          <a:prstGeom prst="rect">
            <a:avLst/>
          </a:prstGeom>
        </p:spPr>
        <p:txBody>
          <a:bodyPr lIns="0" tIns="0" rIns="0" bIns="0"/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1" i="0" kern="1200">
                <a:solidFill>
                  <a:srgbClr val="A27E48"/>
                </a:solidFill>
                <a:latin typeface="Gotham_COV Bold" pitchFamily="2" charset="0"/>
                <a:ea typeface="+mn-ea"/>
                <a:cs typeface="Gotham_COV Bold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1200" b="1" i="0" u="none" strike="noStrike" kern="1200" cap="none" spc="0" normalizeH="0" baseline="0" noProof="0" dirty="0">
                <a:ln>
                  <a:noFill/>
                </a:ln>
                <a:solidFill>
                  <a:srgbClr val="BC955E"/>
                </a:solidFill>
                <a:effectLst/>
                <a:uLnTx/>
                <a:uFillTx/>
                <a:latin typeface="Gotham_COV Bold" pitchFamily="2" charset="0"/>
                <a:ea typeface="+mn-ea"/>
                <a:cs typeface="Gotham_COV Bold" pitchFamily="2" charset="0"/>
              </a:rPr>
              <a:t>9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BC955E"/>
              </a:solidFill>
              <a:effectLst/>
              <a:uLnTx/>
              <a:uFillTx/>
              <a:latin typeface="Gotham_COV Bold" pitchFamily="2" charset="0"/>
              <a:ea typeface="+mn-ea"/>
              <a:cs typeface="Gotham_COV Bold" pitchFamily="2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EA34D167-756B-4462-AB06-811DD9BDBF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56" y="170503"/>
            <a:ext cx="1919248" cy="104091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6855277-533E-549B-535E-7F923FBBC6BF}"/>
              </a:ext>
            </a:extLst>
          </p:cNvPr>
          <p:cNvSpPr txBox="1"/>
          <p:nvPr/>
        </p:nvSpPr>
        <p:spPr>
          <a:xfrm>
            <a:off x="1204838" y="1402821"/>
            <a:ext cx="897587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/>
              <a:t>Jak jste informováni o roli a přínosu jednotlivých částí ČOV</a:t>
            </a:r>
            <a:r>
              <a:rPr lang="en-US" sz="2800" b="1" u="sng" dirty="0"/>
              <a:t>?</a:t>
            </a:r>
            <a:endParaRPr lang="cs-CZ" sz="2800" b="1" u="sng" dirty="0"/>
          </a:p>
          <a:p>
            <a:endParaRPr lang="cs-CZ" sz="2800" b="1" u="sng" dirty="0"/>
          </a:p>
          <a:p>
            <a:r>
              <a:rPr lang="cs-CZ" sz="2000" b="1" dirty="0"/>
              <a:t>Máme prostor pro zvýšení informovanosti</a:t>
            </a:r>
          </a:p>
          <a:p>
            <a:r>
              <a:rPr lang="cs-CZ" sz="2000" b="1" dirty="0"/>
              <a:t>Že jsou méně informováni uvedlo u:</a:t>
            </a:r>
          </a:p>
          <a:p>
            <a:r>
              <a:rPr lang="cs-CZ" sz="2000" b="1" dirty="0"/>
              <a:t>Neolympijské svazy uznané MOV 	28%</a:t>
            </a:r>
          </a:p>
          <a:p>
            <a:r>
              <a:rPr lang="cs-CZ" sz="2000" b="1" dirty="0"/>
              <a:t>Další sportovní organizace 	35%</a:t>
            </a:r>
          </a:p>
          <a:p>
            <a:r>
              <a:rPr lang="cs-CZ" sz="2000" b="1" dirty="0"/>
              <a:t>Česká olympijská akademie	21%</a:t>
            </a:r>
          </a:p>
          <a:p>
            <a:r>
              <a:rPr lang="cs-CZ" sz="2000" b="1" dirty="0"/>
              <a:t>Český klub fair play		28%</a:t>
            </a:r>
          </a:p>
          <a:p>
            <a:r>
              <a:rPr lang="cs-CZ" sz="2000" b="1" dirty="0"/>
              <a:t>Český klub olympioniků		21%	</a:t>
            </a:r>
          </a:p>
          <a:p>
            <a:r>
              <a:rPr lang="cs-CZ" sz="2000" b="1" dirty="0"/>
              <a:t>Česká trenérská akademie	21%</a:t>
            </a:r>
          </a:p>
          <a:p>
            <a:r>
              <a:rPr lang="cs-CZ" sz="2000" b="1" dirty="0"/>
              <a:t>Český klub paralympioniků	30%</a:t>
            </a:r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579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A190FAE-069F-4B46-83DA-AD7877D39D00}"/>
              </a:ext>
            </a:extLst>
          </p:cNvPr>
          <p:cNvSpPr txBox="1">
            <a:spLocks/>
          </p:cNvSpPr>
          <p:nvPr/>
        </p:nvSpPr>
        <p:spPr>
          <a:xfrm>
            <a:off x="9834654" y="6446838"/>
            <a:ext cx="1877921" cy="209551"/>
          </a:xfrm>
          <a:prstGeom prst="rect">
            <a:avLst/>
          </a:prstGeom>
        </p:spPr>
        <p:txBody>
          <a:bodyPr lIns="0" tIns="0" rIns="0" bIns="0"/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1" i="0" kern="1200">
                <a:solidFill>
                  <a:srgbClr val="A27E48"/>
                </a:solidFill>
                <a:latin typeface="Gotham_COV Bold" pitchFamily="2" charset="0"/>
                <a:ea typeface="+mn-ea"/>
                <a:cs typeface="Gotham_COV Bold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1200" b="1" i="0" u="none" strike="noStrike" kern="1200" cap="none" spc="0" normalizeH="0" baseline="0" noProof="0" dirty="0">
                <a:ln>
                  <a:noFill/>
                </a:ln>
                <a:solidFill>
                  <a:srgbClr val="BC955E"/>
                </a:solidFill>
                <a:effectLst/>
                <a:uLnTx/>
                <a:uFillTx/>
                <a:latin typeface="Gotham_COV Bold" pitchFamily="2" charset="0"/>
                <a:ea typeface="+mn-ea"/>
                <a:cs typeface="Gotham_COV Bold" pitchFamily="2" charset="0"/>
              </a:rPr>
              <a:t>9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BC955E"/>
              </a:solidFill>
              <a:effectLst/>
              <a:uLnTx/>
              <a:uFillTx/>
              <a:latin typeface="Gotham_COV Bold" pitchFamily="2" charset="0"/>
              <a:ea typeface="+mn-ea"/>
              <a:cs typeface="Gotham_COV Bold" pitchFamily="2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EA34D167-756B-4462-AB06-811DD9BDBF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56" y="170503"/>
            <a:ext cx="1919248" cy="104091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6855277-533E-549B-535E-7F923FBBC6BF}"/>
              </a:ext>
            </a:extLst>
          </p:cNvPr>
          <p:cNvSpPr txBox="1"/>
          <p:nvPr/>
        </p:nvSpPr>
        <p:spPr>
          <a:xfrm>
            <a:off x="1254879" y="1871394"/>
            <a:ext cx="977251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/>
              <a:t>Jakou pozici v Plénu dle Vás mají jednotlivé části ČOV</a:t>
            </a:r>
            <a:r>
              <a:rPr lang="en-US" sz="2800" b="1" u="sng" dirty="0"/>
              <a:t>?</a:t>
            </a:r>
            <a:endParaRPr lang="cs-CZ" sz="2800" b="1" u="sng" dirty="0"/>
          </a:p>
          <a:p>
            <a:endParaRPr lang="cs-CZ" sz="2000" b="1" u="sng" dirty="0"/>
          </a:p>
          <a:p>
            <a:r>
              <a:rPr lang="cs-CZ" sz="2000" b="1" dirty="0"/>
              <a:t>Naprostá většina členů pléna uvedla, že všechny části ČOV mají v Plénu adekvátní pozici</a:t>
            </a:r>
          </a:p>
          <a:p>
            <a:endParaRPr lang="cs-CZ" sz="2000" b="1" dirty="0"/>
          </a:p>
          <a:p>
            <a:r>
              <a:rPr lang="cs-CZ" sz="2000" b="1" dirty="0"/>
              <a:t>Pouze 9 respondentů uvedlo, že olympijské svazy mají příliš malou pozici</a:t>
            </a:r>
          </a:p>
          <a:p>
            <a:r>
              <a:rPr lang="cs-CZ" sz="2000" b="1" dirty="0"/>
              <a:t>15 členů uvedlo, že další sportovní organizace mají příliš velkou pozici v plénu </a:t>
            </a:r>
          </a:p>
          <a:p>
            <a:r>
              <a:rPr lang="cs-CZ" sz="2000" b="1" dirty="0"/>
              <a:t>   - nyní jsou v Plénu pouze 4 zástupci </a:t>
            </a:r>
          </a:p>
          <a:p>
            <a:endParaRPr lang="cs-CZ" sz="2000" b="1" dirty="0"/>
          </a:p>
          <a:p>
            <a:endParaRPr lang="cs-CZ" sz="2000" b="1" dirty="0"/>
          </a:p>
          <a:p>
            <a:r>
              <a:rPr lang="cs-CZ" sz="2800" b="1" u="sng" dirty="0"/>
              <a:t>Jaký je Váš názor na strukturu a složení VV</a:t>
            </a:r>
            <a:r>
              <a:rPr lang="en-US" sz="2800" b="1" u="sng" dirty="0"/>
              <a:t>?</a:t>
            </a:r>
            <a:endParaRPr lang="cs-CZ" sz="2800" b="1" u="sng" dirty="0"/>
          </a:p>
          <a:p>
            <a:endParaRPr lang="cs-CZ" sz="2000" b="1" dirty="0"/>
          </a:p>
          <a:p>
            <a:r>
              <a:rPr lang="cs-CZ" sz="2000" b="1" dirty="0"/>
              <a:t>Členové pléna mají názor, že struktura a složení VV je vyhovující</a:t>
            </a:r>
          </a:p>
          <a:p>
            <a:r>
              <a:rPr lang="cs-CZ" sz="2000" b="1" dirty="0"/>
              <a:t>Za zcela nevyhovující ji označil pouze 1 člen, 8 za spíše nevyhovující</a:t>
            </a:r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124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A190FAE-069F-4B46-83DA-AD7877D39D00}"/>
              </a:ext>
            </a:extLst>
          </p:cNvPr>
          <p:cNvSpPr txBox="1">
            <a:spLocks/>
          </p:cNvSpPr>
          <p:nvPr/>
        </p:nvSpPr>
        <p:spPr>
          <a:xfrm>
            <a:off x="9834654" y="6446838"/>
            <a:ext cx="1877921" cy="209551"/>
          </a:xfrm>
          <a:prstGeom prst="rect">
            <a:avLst/>
          </a:prstGeom>
        </p:spPr>
        <p:txBody>
          <a:bodyPr lIns="0" tIns="0" rIns="0" bIns="0"/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1" i="0" kern="1200">
                <a:solidFill>
                  <a:srgbClr val="A27E48"/>
                </a:solidFill>
                <a:latin typeface="Gotham_COV Bold" pitchFamily="2" charset="0"/>
                <a:ea typeface="+mn-ea"/>
                <a:cs typeface="Gotham_COV Bold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1200" b="1" i="0" u="none" strike="noStrike" kern="1200" cap="none" spc="0" normalizeH="0" baseline="0" noProof="0" dirty="0">
                <a:ln>
                  <a:noFill/>
                </a:ln>
                <a:solidFill>
                  <a:srgbClr val="BC955E"/>
                </a:solidFill>
                <a:effectLst/>
                <a:uLnTx/>
                <a:uFillTx/>
                <a:latin typeface="Gotham_COV Bold" pitchFamily="2" charset="0"/>
                <a:ea typeface="+mn-ea"/>
                <a:cs typeface="Gotham_COV Bold" pitchFamily="2" charset="0"/>
              </a:rPr>
              <a:t>9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BC955E"/>
              </a:solidFill>
              <a:effectLst/>
              <a:uLnTx/>
              <a:uFillTx/>
              <a:latin typeface="Gotham_COV Bold" pitchFamily="2" charset="0"/>
              <a:ea typeface="+mn-ea"/>
              <a:cs typeface="Gotham_COV Bold" pitchFamily="2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EA34D167-756B-4462-AB06-811DD9BDBF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56" y="170503"/>
            <a:ext cx="1919248" cy="104091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6855277-533E-549B-535E-7F923FBBC6BF}"/>
              </a:ext>
            </a:extLst>
          </p:cNvPr>
          <p:cNvSpPr txBox="1"/>
          <p:nvPr/>
        </p:nvSpPr>
        <p:spPr>
          <a:xfrm>
            <a:off x="1254879" y="1871394"/>
            <a:ext cx="9372177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/>
              <a:t>Jaké části ČOV by dle Vás měly být zastoupeny ve VV</a:t>
            </a:r>
            <a:r>
              <a:rPr lang="en-US" sz="2800" b="1" u="sng" dirty="0"/>
              <a:t>?</a:t>
            </a:r>
            <a:endParaRPr lang="cs-CZ" sz="2800" b="1" u="sng" dirty="0"/>
          </a:p>
          <a:p>
            <a:endParaRPr lang="cs-CZ" sz="2000" b="1" dirty="0"/>
          </a:p>
          <a:p>
            <a:r>
              <a:rPr lang="cs-CZ" sz="2000" b="1" dirty="0"/>
              <a:t>Většina pléna je přesvědčena, že ve VV by měly být zastoupeny všechny části ČOV</a:t>
            </a:r>
          </a:p>
          <a:p>
            <a:endParaRPr lang="cs-CZ" sz="2000" b="1" dirty="0"/>
          </a:p>
          <a:p>
            <a:r>
              <a:rPr lang="cs-CZ" sz="2000" b="1" dirty="0"/>
              <a:t>Části u kterých je větší počet členů pléna názoru, že nemusí být zastoupena ve VV jsou: </a:t>
            </a:r>
          </a:p>
          <a:p>
            <a:endParaRPr lang="cs-CZ" sz="2000" b="1" dirty="0"/>
          </a:p>
          <a:p>
            <a:r>
              <a:rPr lang="cs-CZ" sz="2000" b="1" dirty="0"/>
              <a:t>Další sportovní organizace  (Sokol, ČUS, Ministerstva atd..) 	45%</a:t>
            </a:r>
          </a:p>
          <a:p>
            <a:r>
              <a:rPr lang="cs-CZ" sz="2000" b="1" dirty="0"/>
              <a:t>Česká olympijská akademie				19%</a:t>
            </a:r>
          </a:p>
          <a:p>
            <a:r>
              <a:rPr lang="cs-CZ" sz="2000" b="1" dirty="0"/>
              <a:t>Český klub fair play					17%</a:t>
            </a:r>
          </a:p>
          <a:p>
            <a:r>
              <a:rPr lang="cs-CZ" sz="2000" b="1" dirty="0"/>
              <a:t>Česká trenérská akademie				21%</a:t>
            </a:r>
          </a:p>
          <a:p>
            <a:pPr marL="342900" indent="-342900">
              <a:buFontTx/>
              <a:buChar char="-"/>
            </a:pPr>
            <a:endParaRPr lang="cs-CZ" sz="2000" b="1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268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425</Words>
  <Application>Microsoft Office PowerPoint</Application>
  <PresentationFormat>Widescreen</PresentationFormat>
  <Paragraphs>85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Gotham_COV Bold</vt:lpstr>
      <vt:lpstr>Gotham_COV Headline CE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2023-04-26T19:37:19Z</dcterms:created>
  <dcterms:modified xsi:type="dcterms:W3CDTF">2023-10-30T12:23:25Z</dcterms:modified>
</cp:coreProperties>
</file>