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7" r:id="rId6"/>
    <p:sldId id="268" r:id="rId7"/>
    <p:sldId id="26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  <p15:guide id="6" pos="3704" userDrawn="1">
          <p15:clr>
            <a:srgbClr val="A4A3A4"/>
          </p15:clr>
        </p15:guide>
        <p15:guide id="7" pos="424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0" y="68"/>
      </p:cViewPr>
      <p:guideLst>
        <p:guide orient="horz" pos="2886"/>
        <p:guide pos="302"/>
        <p:guide pos="7378"/>
        <p:guide orient="horz" pos="1457"/>
        <p:guide pos="3704"/>
        <p:guide pos="4248"/>
        <p:guide orient="horz" pos="913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55E1-9B38-4D8B-A0FF-78D7F3C42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F823DE-3C1C-434D-875E-B288C2915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F62AC1-A630-46CF-A677-D5810013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98C204-21B3-464C-BBCD-9068042A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86078D-A0A5-4C2F-A43F-FDCB6484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4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A489E-A531-4148-AD0F-3F418821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EE7A79-261A-46D0-AD73-05F7DCECF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0CCFD-85A9-48F4-AFC0-0572AEEA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15D64E-9409-4F23-ADEB-71CB0214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A0B0BA-72DE-462D-8AF8-F426DFF3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69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A5E5DF-43DA-4C97-9BBE-8F03309A0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978542-504F-4D61-A573-C0601D91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FC8051-CB37-4FF5-930D-7B0E0FB2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0D86C-3B90-4366-853C-B9CD4D07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C25BFC-8FDA-46CF-8B2A-1266737F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8B28A-DD5B-4CC6-9CC1-D342101A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820549-86A2-410B-AEE3-8069CE70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AD1F6-DC90-4EE9-B2BF-980E84C8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07D982-8630-485B-BFBE-621DC474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3DA6D9-0FFE-4A88-ADA6-8F1A9DFF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04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2730C-5897-4CB8-88E9-DF8DF9B9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6001F8-33C6-4A0E-802B-D5EEB0740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5F6313-3C6E-4346-854E-6B7D99CA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7E74FC-F24E-44D6-BCE8-4636EA0B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CA0FB1-059A-4C80-AA30-E664786D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2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E978C-8198-4141-80E2-972991F9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12E86-00B1-46DA-B0D7-675EF8F15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AC985D-4C6C-4068-BD79-2D6120918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9D7C34-0923-42BA-9CA3-1AB55297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FC20B3-3706-4A4F-88FC-F47E63C1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37E77D-3B5E-46BB-B2D7-D55422B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78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7518D-456C-493B-A14D-57E9A10D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0898A2-F1C3-4C7D-AE3D-EC5CACEA3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243C46-0FC6-4812-9593-2214C5AED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E29555-9640-4EA5-BAB6-970F172FA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D84368-6DC7-40FE-AB05-9BC7784E0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6372D1-6F89-4D95-AF02-076BAA3F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71E909-9E02-4F97-B8FB-93948CAF4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FB00BC-8813-44F5-B31D-A048296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6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2031D-5292-4784-9212-ABD101D4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F79E36-F897-403C-BB01-5B806BFC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EE350E-6841-4E43-B20D-80D0CE85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68B34E-2F9A-4B40-9FBB-3405290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2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C33047-6AD3-40CB-B72E-A3B5C31F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F47460-AC91-4AC9-8652-27FDE05C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6ADD1-47CC-43CE-A579-80DDECBD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9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FB727-9DEC-404A-BCD5-25B7E6F8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E4EC2-FA3F-4C74-9075-BE5FF9E8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353BC3-F354-4DFF-9168-72163F3D7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137D98-E9CB-44BB-B5FC-DC5DB507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28F289-13FF-46C3-AC6D-A7B2D63B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044CBA-6DD0-4557-8E4B-1A7952A8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27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18C61-8379-4CE9-86AC-D63935E9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3546B2-EF5A-48A6-9A4E-2D7124D7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515E68-6957-42B6-9657-D1A516C8B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783A5-FB15-4142-AC2B-721F7C95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670719-3A2A-47B9-8D6D-C58CF3A7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5052C2-024B-46F2-B4FD-F300466E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29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FDF10E-AFB2-4801-9323-C88B64A6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2CB52-F7AE-4310-BE54-2C36752CE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FA6225-42C9-42C2-8F1B-7828F947F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1377-D949-46A3-9473-BB9A361553F5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92214-24FF-44F1-9FD5-47564C993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15B02-541E-4D00-8D25-0F87CD899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F628-A3EF-4D92-953F-A77337BF5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stainabilityrepor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683BCDA-2A98-43A0-9A04-F8280F006DD5}"/>
              </a:ext>
            </a:extLst>
          </p:cNvPr>
          <p:cNvSpPr txBox="1">
            <a:spLocks/>
          </p:cNvSpPr>
          <p:nvPr/>
        </p:nvSpPr>
        <p:spPr>
          <a:xfrm>
            <a:off x="1981200" y="2644060"/>
            <a:ext cx="8229600" cy="78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r>
              <a:rPr lang="cs-CZ" dirty="0">
                <a:solidFill>
                  <a:srgbClr val="BC955E"/>
                </a:solidFill>
              </a:rPr>
              <a:t>MEZINÁRODNÍ AKTIVITY</a:t>
            </a:r>
            <a:endParaRPr lang="en-CZ" dirty="0">
              <a:solidFill>
                <a:srgbClr val="BC955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D6333-41E8-4C91-A1B7-88F507B44C0B}"/>
              </a:ext>
            </a:extLst>
          </p:cNvPr>
          <p:cNvSpPr txBox="1">
            <a:spLocks/>
          </p:cNvSpPr>
          <p:nvPr/>
        </p:nvSpPr>
        <p:spPr>
          <a:xfrm>
            <a:off x="1981200" y="3694563"/>
            <a:ext cx="8229600" cy="612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A27E48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BC955E"/>
                </a:solidFill>
              </a:rPr>
              <a:t>ROMAN KUMPOŠT</a:t>
            </a:r>
            <a:endParaRPr lang="en-US" dirty="0">
              <a:solidFill>
                <a:srgbClr val="BC955E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BDF3D6-39FE-46F3-AA88-DE66C99E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97" y="5183407"/>
            <a:ext cx="2590805" cy="1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69A75C-3968-4E0F-9ABD-15553EEE47F0}"/>
              </a:ext>
            </a:extLst>
          </p:cNvPr>
          <p:cNvSpPr txBox="1">
            <a:spLocks/>
          </p:cNvSpPr>
          <p:nvPr/>
        </p:nvSpPr>
        <p:spPr>
          <a:xfrm>
            <a:off x="422367" y="1299315"/>
            <a:ext cx="8229600" cy="673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pPr lvl="0">
              <a:defRPr/>
            </a:pPr>
            <a:r>
              <a:rPr lang="cs-CZ" sz="2800" dirty="0">
                <a:solidFill>
                  <a:srgbClr val="BC955E"/>
                </a:solidFill>
                <a:latin typeface="Gotham Bold" pitchFamily="50" charset="0"/>
              </a:rPr>
              <a:t>INFORMACE K PROJEKTŮM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DC0C43-5DDB-4A70-B81C-8ECCD4A40A50}"/>
              </a:ext>
            </a:extLst>
          </p:cNvPr>
          <p:cNvSpPr txBox="1">
            <a:spLocks/>
          </p:cNvSpPr>
          <p:nvPr/>
        </p:nvSpPr>
        <p:spPr>
          <a:xfrm>
            <a:off x="539819" y="1789390"/>
            <a:ext cx="11229814" cy="294760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defRPr/>
            </a:pPr>
            <a:r>
              <a:rPr lang="cs-CZ" sz="1400" b="1" u="sng" kern="0" dirty="0">
                <a:latin typeface="+mj-lt"/>
                <a:cs typeface="Arial"/>
                <a:sym typeface="Arial"/>
              </a:rPr>
              <a:t>ASAP</a:t>
            </a:r>
          </a:p>
          <a:p>
            <a:pPr marL="5080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ASAP </a:t>
            </a:r>
            <a:r>
              <a:rPr lang="cs-CZ" sz="1400" kern="0" dirty="0" err="1">
                <a:latin typeface="+mj-lt"/>
                <a:cs typeface="Arial"/>
                <a:sym typeface="Arial"/>
              </a:rPr>
              <a:t>Roadmap</a:t>
            </a:r>
            <a:endParaRPr lang="cs-CZ" sz="1400" kern="0" dirty="0">
              <a:latin typeface="+mj-lt"/>
              <a:cs typeface="Arial"/>
              <a:sym typeface="Arial"/>
            </a:endParaRPr>
          </a:p>
          <a:p>
            <a:pPr marL="3365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Pozitivní feedback ze strany řady NOV a dalších sportovních organizací</a:t>
            </a:r>
          </a:p>
          <a:p>
            <a:pPr marL="3365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Prezentována Komisi udržitelnosti Evropských olympijských výborů – další využití v olympijském hnutí</a:t>
            </a:r>
          </a:p>
          <a:p>
            <a:pPr marL="5080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Další kroky</a:t>
            </a:r>
          </a:p>
          <a:p>
            <a:pPr marL="3365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Příprava posledních výstupů: případové studie partnerských NOV, průvodce komunikací v oblasti udržitelnosti, manažerské shrnutí </a:t>
            </a:r>
            <a:r>
              <a:rPr lang="cs-CZ" sz="1400" kern="0" dirty="0" err="1">
                <a:latin typeface="+mj-lt"/>
                <a:cs typeface="Arial"/>
                <a:sym typeface="Arial"/>
              </a:rPr>
              <a:t>Roadmap</a:t>
            </a:r>
            <a:endParaRPr lang="cs-CZ" sz="1400" kern="0" dirty="0">
              <a:latin typeface="+mj-lt"/>
              <a:cs typeface="Arial"/>
              <a:sym typeface="Arial"/>
            </a:endParaRPr>
          </a:p>
          <a:p>
            <a:pPr marL="3365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Plánovaný </a:t>
            </a:r>
            <a:r>
              <a:rPr lang="cs-CZ" sz="1400" kern="0" dirty="0" err="1">
                <a:latin typeface="+mj-lt"/>
                <a:cs typeface="Arial"/>
                <a:sym typeface="Arial"/>
              </a:rPr>
              <a:t>podcast</a:t>
            </a:r>
            <a:r>
              <a:rPr lang="cs-CZ" sz="1400" kern="0" dirty="0">
                <a:latin typeface="+mj-lt"/>
                <a:cs typeface="Arial"/>
                <a:sym typeface="Arial"/>
              </a:rPr>
              <a:t> o projektu pro </a:t>
            </a:r>
            <a:r>
              <a:rPr lang="cs-CZ" sz="1400" kern="0" dirty="0" err="1">
                <a:latin typeface="+mj-lt"/>
                <a:cs typeface="Arial"/>
                <a:sym typeface="Arial"/>
              </a:rPr>
              <a:t>Sustainability</a:t>
            </a:r>
            <a:r>
              <a:rPr lang="cs-CZ" sz="1400" kern="0" dirty="0">
                <a:latin typeface="+mj-lt"/>
                <a:cs typeface="Arial"/>
                <a:sym typeface="Arial"/>
              </a:rPr>
              <a:t> Report - </a:t>
            </a:r>
            <a:r>
              <a:rPr lang="cs-CZ" sz="1400" kern="0" dirty="0">
                <a:latin typeface="+mj-lt"/>
                <a:cs typeface="Arial"/>
                <a:sym typeface="Arial"/>
                <a:hlinkClick r:id="rId2"/>
              </a:rPr>
              <a:t>https://sustainabilityreport.com/</a:t>
            </a:r>
            <a:r>
              <a:rPr lang="cs-CZ" sz="1400" kern="0" dirty="0">
                <a:latin typeface="+mj-lt"/>
                <a:cs typeface="Arial"/>
                <a:sym typeface="Arial"/>
              </a:rPr>
              <a:t> </a:t>
            </a:r>
          </a:p>
          <a:p>
            <a:pPr marL="3365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28-30/06 - Projektový meeting v Bratislavě</a:t>
            </a:r>
          </a:p>
          <a:p>
            <a:pPr marL="3365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latin typeface="+mj-lt"/>
                <a:cs typeface="Arial"/>
                <a:sym typeface="Arial"/>
              </a:rPr>
              <a:t>12/10 – Závěrečná konference projektu + národní seminář o udržitelnosti ve sportu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u="sng" dirty="0">
                <a:latin typeface="+mj-lt"/>
              </a:rPr>
              <a:t>EWOS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latin typeface="+mj-lt"/>
              </a:rPr>
              <a:t>Příprava programu zahájení  letošního ročníku ve spolupráci s Českým paralympijským výborem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latin typeface="+mj-lt"/>
              </a:rPr>
              <a:t>Finalizace reportu za 2021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i="0" u="sng" dirty="0">
                <a:effectLst/>
                <a:latin typeface="+mj-lt"/>
              </a:rPr>
              <a:t>SPORTOVNI DIPLOMACIE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latin typeface="+mj-lt"/>
              </a:rPr>
              <a:t>14. – 15. 6.  Obhajoby studentských prací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90FAE-069F-4B46-83DA-AD7877D39D00}"/>
              </a:ext>
            </a:extLst>
          </p:cNvPr>
          <p:cNvSpPr txBox="1">
            <a:spLocks/>
          </p:cNvSpPr>
          <p:nvPr/>
        </p:nvSpPr>
        <p:spPr>
          <a:xfrm>
            <a:off x="9834654" y="6446838"/>
            <a:ext cx="1877921" cy="20955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A27E48"/>
                </a:solidFill>
                <a:latin typeface="Gotham_COV Bold" pitchFamily="2" charset="0"/>
                <a:ea typeface="+mn-ea"/>
                <a:cs typeface="Gotham_COV 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C955E"/>
                </a:solidFill>
                <a:effectLst/>
                <a:uLnTx/>
                <a:uFillTx/>
                <a:latin typeface="Gotham_COV Bold" pitchFamily="2" charset="0"/>
                <a:ea typeface="+mn-ea"/>
                <a:cs typeface="Gotham_COV Bold" pitchFamily="2" charset="0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_COV Bold" pitchFamily="2" charset="0"/>
              <a:ea typeface="+mn-ea"/>
              <a:cs typeface="Gotham_COV Bold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34D167-756B-4462-AB06-811DD9BDB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56" y="170503"/>
            <a:ext cx="1919248" cy="10409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2DA8CE-5CA9-42E1-BC67-B56B3595F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470" y="3855218"/>
            <a:ext cx="4067738" cy="28943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592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69A75C-3968-4E0F-9ABD-15553EEE47F0}"/>
              </a:ext>
            </a:extLst>
          </p:cNvPr>
          <p:cNvSpPr txBox="1">
            <a:spLocks/>
          </p:cNvSpPr>
          <p:nvPr/>
        </p:nvSpPr>
        <p:spPr>
          <a:xfrm>
            <a:off x="403105" y="1976174"/>
            <a:ext cx="8229600" cy="673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pPr lvl="0">
              <a:defRPr/>
            </a:pPr>
            <a:r>
              <a:rPr lang="cs-CZ" sz="2800" dirty="0">
                <a:solidFill>
                  <a:srgbClr val="BC955E"/>
                </a:solidFill>
                <a:latin typeface="Gotham Bold" pitchFamily="50" charset="0"/>
              </a:rPr>
              <a:t>VALNÉ SHROMÁŽDĚNÍ EVROPSKÝCH OLYMPIJSKÝCH VÝBORŮ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DC0C43-5DDB-4A70-B81C-8ECCD4A40A50}"/>
              </a:ext>
            </a:extLst>
          </p:cNvPr>
          <p:cNvSpPr txBox="1">
            <a:spLocks/>
          </p:cNvSpPr>
          <p:nvPr/>
        </p:nvSpPr>
        <p:spPr>
          <a:xfrm>
            <a:off x="477747" y="3471906"/>
            <a:ext cx="10486343" cy="21254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>
                <a:latin typeface="Gotham Book" panose="02000604040000020004" pitchFamily="50" charset="0"/>
              </a:rPr>
              <a:t>Termín konáni: 10. - 11. 6. 2022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 panose="02000604040000020004" pitchFamily="50" charset="0"/>
              </a:rPr>
              <a:t>Místo konání: Makedoni  - Skopje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Gotham Book" panose="02000604040000020004" pitchFamily="50" charset="0"/>
              </a:rPr>
              <a:t>30. výročí založení Olympijského výboru Severní Makedonie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Gotham Book" panose="02000604040000020004" pitchFamily="50" charset="0"/>
              </a:rPr>
              <a:t>Účast Thomas Bach, Sergej Bubka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Gotham Book" panose="02000604040000020004" pitchFamily="50" charset="0"/>
              </a:rPr>
              <a:t>Piotr </a:t>
            </a:r>
            <a:r>
              <a:rPr lang="cs-CZ" dirty="0" err="1">
                <a:latin typeface="Gotham Book" panose="02000604040000020004" pitchFamily="50" charset="0"/>
              </a:rPr>
              <a:t>Nurowski</a:t>
            </a:r>
            <a:r>
              <a:rPr lang="cs-CZ" dirty="0">
                <a:latin typeface="Gotham Book" panose="02000604040000020004" pitchFamily="50" charset="0"/>
              </a:rPr>
              <a:t> </a:t>
            </a:r>
            <a:r>
              <a:rPr lang="cs-CZ" dirty="0" err="1">
                <a:latin typeface="Gotham Book" panose="02000604040000020004" pitchFamily="50" charset="0"/>
              </a:rPr>
              <a:t>prize</a:t>
            </a:r>
            <a:r>
              <a:rPr lang="cs-CZ" dirty="0">
                <a:latin typeface="Gotham Book" panose="02000604040000020004" pitchFamily="50" charset="0"/>
              </a:rPr>
              <a:t> – Nika </a:t>
            </a:r>
            <a:r>
              <a:rPr lang="cs-CZ" dirty="0" err="1">
                <a:latin typeface="Gotham Book" panose="02000604040000020004" pitchFamily="50" charset="0"/>
              </a:rPr>
              <a:t>Prevc</a:t>
            </a:r>
            <a:r>
              <a:rPr lang="cs-CZ" dirty="0">
                <a:latin typeface="Gotham Book" panose="02000604040000020004" pitchFamily="50" charset="0"/>
              </a:rPr>
              <a:t> – Slovinská skokanka na lyžích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Gotham Book" panose="02000604040000020004" pitchFamily="50" charset="0"/>
              </a:rPr>
              <a:t>Roman Kumpošt – Koordinační komise pro Evropské hry 2023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Gotham Book" panose="02000604040000020004" pitchFamily="50" charset="0"/>
              </a:rPr>
              <a:t>Prezentace projektu ASAP v rámci reportu Komise pro udržitelnost a aktivní společnost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90FAE-069F-4B46-83DA-AD7877D39D00}"/>
              </a:ext>
            </a:extLst>
          </p:cNvPr>
          <p:cNvSpPr txBox="1">
            <a:spLocks/>
          </p:cNvSpPr>
          <p:nvPr/>
        </p:nvSpPr>
        <p:spPr>
          <a:xfrm>
            <a:off x="9834654" y="6446838"/>
            <a:ext cx="1877921" cy="20955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A27E48"/>
                </a:solidFill>
                <a:latin typeface="Gotham_COV Bold" pitchFamily="2" charset="0"/>
                <a:ea typeface="+mn-ea"/>
                <a:cs typeface="Gotham_COV 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C955E"/>
                </a:solidFill>
                <a:effectLst/>
                <a:uLnTx/>
                <a:uFillTx/>
                <a:latin typeface="Gotham_COV Bold" pitchFamily="2" charset="0"/>
                <a:ea typeface="+mn-ea"/>
                <a:cs typeface="Gotham_COV Bold" pitchFamily="2" charset="0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_COV Bold" pitchFamily="2" charset="0"/>
              <a:ea typeface="+mn-ea"/>
              <a:cs typeface="Gotham_COV Bold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34D167-756B-4462-AB06-811DD9BD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6" y="170503"/>
            <a:ext cx="1919248" cy="1040910"/>
          </a:xfrm>
          <a:prstGeom prst="rect">
            <a:avLst/>
          </a:prstGeom>
        </p:spPr>
      </p:pic>
      <p:pic>
        <p:nvPicPr>
          <p:cNvPr id="2050" name="Picture 2" descr="EOC - European Olympic Committees | IOC">
            <a:extLst>
              <a:ext uri="{FF2B5EF4-FFF2-40B4-BE49-F238E27FC236}">
                <a16:creationId xmlns:a16="http://schemas.microsoft.com/office/drawing/2014/main" id="{C71E85CC-B432-44DD-813C-9D734AA8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2801057"/>
            <a:ext cx="3970655" cy="26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8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90FAE-069F-4B46-83DA-AD7877D39D00}"/>
              </a:ext>
            </a:extLst>
          </p:cNvPr>
          <p:cNvSpPr txBox="1">
            <a:spLocks/>
          </p:cNvSpPr>
          <p:nvPr/>
        </p:nvSpPr>
        <p:spPr>
          <a:xfrm>
            <a:off x="9834654" y="6446838"/>
            <a:ext cx="1877921" cy="20955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A27E48"/>
                </a:solidFill>
                <a:latin typeface="Gotham_COV Bold" pitchFamily="2" charset="0"/>
                <a:ea typeface="+mn-ea"/>
                <a:cs typeface="Gotham_COV 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C955E"/>
                </a:solidFill>
                <a:effectLst/>
                <a:uLnTx/>
                <a:uFillTx/>
                <a:latin typeface="Gotham_COV Bold" pitchFamily="2" charset="0"/>
                <a:ea typeface="+mn-ea"/>
                <a:cs typeface="Gotham_COV Bold" pitchFamily="2" charset="0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_COV Bold" pitchFamily="2" charset="0"/>
              <a:ea typeface="+mn-ea"/>
              <a:cs typeface="Gotham_COV Bold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34D167-756B-4462-AB06-811DD9BD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6" y="170503"/>
            <a:ext cx="1919248" cy="104091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C6B161-19F0-4077-8A15-E916D8400E37}"/>
              </a:ext>
            </a:extLst>
          </p:cNvPr>
          <p:cNvSpPr txBox="1">
            <a:spLocks/>
          </p:cNvSpPr>
          <p:nvPr/>
        </p:nvSpPr>
        <p:spPr>
          <a:xfrm>
            <a:off x="362660" y="1922203"/>
            <a:ext cx="5422900" cy="30135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ts val="1600"/>
              </a:lnSpc>
              <a:defRPr/>
            </a:pPr>
            <a:r>
              <a:rPr lang="cs-CZ" dirty="0">
                <a:latin typeface="Gotham Book" panose="02000604040000020004" pitchFamily="50" charset="0"/>
              </a:rPr>
              <a:t>Odpovědi svazů k usnesení konference na MZV 28.4.2022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defRPr/>
            </a:pPr>
            <a:r>
              <a:rPr lang="cs-CZ" b="1" dirty="0">
                <a:latin typeface="Gotham Book" panose="02000604040000020004" pitchFamily="50" charset="0"/>
              </a:rPr>
              <a:t>Olympijské svazy: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Souhlasí s navrhovaným postupem :23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Nesouhlasí s navrhovaným postupem: 0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Zdrželi se : 5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Proti: 1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Nereagovali: 13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endParaRPr lang="cs-CZ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defRPr/>
            </a:pPr>
            <a:r>
              <a:rPr lang="cs-CZ" b="1" dirty="0">
                <a:latin typeface="Gotham Book" panose="02000604040000020004" pitchFamily="50" charset="0"/>
              </a:rPr>
              <a:t>Neolympijské svazy a spolky a spolky mimo plénum: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Souhlasí s navrhovaným postupem : 15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Nesouhlasí s navrhovaným postupem: 0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Zdrželi se :  0</a:t>
            </a:r>
          </a:p>
          <a:p>
            <a:pPr marL="171450" lvl="0" indent="-171450" algn="just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otham Book" panose="02000604040000020004" pitchFamily="50" charset="0"/>
              </a:rPr>
              <a:t>Nereagovali: 23</a:t>
            </a:r>
          </a:p>
          <a:p>
            <a:pPr lvl="0" algn="just">
              <a:lnSpc>
                <a:spcPts val="1600"/>
              </a:lnSpc>
              <a:defRPr/>
            </a:pPr>
            <a:endParaRPr lang="cs-CZ" sz="1200" b="1" dirty="0">
              <a:latin typeface="Gotham Book" panose="02000604040000020004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4F41B0-749E-4655-A3F4-79F9E6A6F721}"/>
              </a:ext>
            </a:extLst>
          </p:cNvPr>
          <p:cNvSpPr txBox="1">
            <a:spLocks/>
          </p:cNvSpPr>
          <p:nvPr/>
        </p:nvSpPr>
        <p:spPr>
          <a:xfrm>
            <a:off x="362660" y="1248575"/>
            <a:ext cx="11727935" cy="673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pPr>
              <a:defRPr/>
            </a:pPr>
            <a:r>
              <a:rPr lang="pl-PL" sz="2800" dirty="0"/>
              <a:t>JEDNOTNÁ PREZENTACE REPUBLIKY VE SPORTU DOMA I V ZAHRANIČÍ</a:t>
            </a:r>
          </a:p>
          <a:p>
            <a:pPr lvl="0"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  <a:p>
            <a:pPr lvl="0"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  <a:p>
            <a:pPr lvl="0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E349A4-C60B-44BA-A9CD-30BFE93DD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8" y="201611"/>
            <a:ext cx="4535627" cy="94531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36206A-49A1-4FDD-870E-0987E4E43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06151"/>
            <a:ext cx="5741530" cy="3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0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90FAE-069F-4B46-83DA-AD7877D39D00}"/>
              </a:ext>
            </a:extLst>
          </p:cNvPr>
          <p:cNvSpPr txBox="1">
            <a:spLocks/>
          </p:cNvSpPr>
          <p:nvPr/>
        </p:nvSpPr>
        <p:spPr>
          <a:xfrm>
            <a:off x="9834654" y="6446838"/>
            <a:ext cx="1877921" cy="20955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A27E48"/>
                </a:solidFill>
                <a:latin typeface="Gotham_COV Bold" pitchFamily="2" charset="0"/>
                <a:ea typeface="+mn-ea"/>
                <a:cs typeface="Gotham_COV 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C955E"/>
                </a:solidFill>
                <a:effectLst/>
                <a:uLnTx/>
                <a:uFillTx/>
                <a:latin typeface="Gotham_COV Bold" pitchFamily="2" charset="0"/>
                <a:ea typeface="+mn-ea"/>
                <a:cs typeface="Gotham_COV Bold" pitchFamily="2" charset="0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_COV Bold" pitchFamily="2" charset="0"/>
              <a:ea typeface="+mn-ea"/>
              <a:cs typeface="Gotham_COV Bold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34D167-756B-4462-AB06-811DD9BD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6" y="170503"/>
            <a:ext cx="1919248" cy="104091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C6B161-19F0-4077-8A15-E916D8400E37}"/>
              </a:ext>
            </a:extLst>
          </p:cNvPr>
          <p:cNvSpPr txBox="1">
            <a:spLocks/>
          </p:cNvSpPr>
          <p:nvPr/>
        </p:nvSpPr>
        <p:spPr>
          <a:xfrm>
            <a:off x="3419369" y="2276433"/>
            <a:ext cx="2676631" cy="30135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curlingu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ledního hokeje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Svaz lyžařů České republiky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Českomoravská sáňkařská asociace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badmintonový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basketbalová federace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cyklistiky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Fotbalová asociace České republiky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golfová federace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gymnastická federace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horolezecký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jezdectví</a:t>
            </a:r>
          </a:p>
          <a:p>
            <a:pPr lvl="0" algn="just">
              <a:lnSpc>
                <a:spcPts val="1600"/>
              </a:lnSpc>
              <a:defRPr/>
            </a:pPr>
            <a:endParaRPr lang="cs-CZ" sz="1200" b="1" dirty="0">
              <a:latin typeface="Gotham Book" panose="02000604040000020004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4F41B0-749E-4655-A3F4-79F9E6A6F721}"/>
              </a:ext>
            </a:extLst>
          </p:cNvPr>
          <p:cNvSpPr txBox="1">
            <a:spLocks/>
          </p:cNvSpPr>
          <p:nvPr/>
        </p:nvSpPr>
        <p:spPr>
          <a:xfrm>
            <a:off x="362660" y="1248575"/>
            <a:ext cx="11727935" cy="673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pPr>
              <a:defRPr/>
            </a:pPr>
            <a:r>
              <a:rPr lang="pl-PL" sz="2800" dirty="0"/>
              <a:t>JEDNOTNÁ PREZENTACE REPUBLIKY VE SPORTU DOMA I V ZAHRANIČÍ</a:t>
            </a:r>
          </a:p>
          <a:p>
            <a:pPr>
              <a:defRPr/>
            </a:pPr>
            <a:r>
              <a:rPr lang="pl-PL" sz="2800" dirty="0"/>
              <a:t>Olympijské sporty</a:t>
            </a:r>
          </a:p>
          <a:p>
            <a:pPr lvl="0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E349A4-C60B-44BA-A9CD-30BFE93DD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8" y="201611"/>
            <a:ext cx="4535627" cy="9453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CC6F00-94E4-4BED-AED9-2DB8BBD01ED4}"/>
              </a:ext>
            </a:extLst>
          </p:cNvPr>
          <p:cNvSpPr txBox="1">
            <a:spLocks/>
          </p:cNvSpPr>
          <p:nvPr/>
        </p:nvSpPr>
        <p:spPr>
          <a:xfrm>
            <a:off x="6897188" y="2276432"/>
            <a:ext cx="2676631" cy="30135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plaveckých sportů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pozemního hokeje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</a:t>
            </a:r>
            <a:r>
              <a:rPr lang="cs-CZ" sz="1400" b="1" dirty="0" err="1">
                <a:latin typeface="Gotham Book" panose="02000604040000020004" pitchFamily="50" charset="0"/>
              </a:rPr>
              <a:t>rugbyová</a:t>
            </a:r>
            <a:r>
              <a:rPr lang="cs-CZ" sz="1400" b="1" dirty="0">
                <a:latin typeface="Gotham Book" panose="02000604040000020004" pitchFamily="50" charset="0"/>
              </a:rPr>
              <a:t> unie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unie kolečkových sportů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asociace stolního tenisu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střelecký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volejbalový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vzpírání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juda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kanoistů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tanečního sportu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defRPr/>
            </a:pPr>
            <a:endParaRPr lang="cs-CZ" sz="1200" b="1" dirty="0">
              <a:latin typeface="Gotham Book" panose="02000604040000020004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03E4DA-6E7F-47D1-8FCB-0FF626C0FE35}"/>
              </a:ext>
            </a:extLst>
          </p:cNvPr>
          <p:cNvSpPr txBox="1">
            <a:spLocks/>
          </p:cNvSpPr>
          <p:nvPr/>
        </p:nvSpPr>
        <p:spPr>
          <a:xfrm>
            <a:off x="3419369" y="5496212"/>
            <a:ext cx="2372209" cy="30135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biatlonu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bobistů a skeletonu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krasobruslařský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atletický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lukostřelby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1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defRPr/>
            </a:pPr>
            <a:endParaRPr lang="cs-CZ" sz="1200" b="1" dirty="0">
              <a:latin typeface="Gotham Book" panose="02000604040000020004" pitchFamily="50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18B22AE-9BD8-45C7-A39C-9CB3DAB4D12C}"/>
              </a:ext>
            </a:extLst>
          </p:cNvPr>
          <p:cNvSpPr/>
          <p:nvPr/>
        </p:nvSpPr>
        <p:spPr>
          <a:xfrm>
            <a:off x="452846" y="2281645"/>
            <a:ext cx="2438400" cy="132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Souhlasí s navrhovaným postupem, schváleným konferenci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89C1F5D-8F80-4967-986F-57641D994316}"/>
              </a:ext>
            </a:extLst>
          </p:cNvPr>
          <p:cNvSpPr/>
          <p:nvPr/>
        </p:nvSpPr>
        <p:spPr>
          <a:xfrm>
            <a:off x="532359" y="5529785"/>
            <a:ext cx="2438400" cy="8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Zdržují se stanoviska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754A0E7-2936-7BB6-0BD6-9EBE6301FE4B}"/>
              </a:ext>
            </a:extLst>
          </p:cNvPr>
          <p:cNvSpPr/>
          <p:nvPr/>
        </p:nvSpPr>
        <p:spPr>
          <a:xfrm>
            <a:off x="6897188" y="5413828"/>
            <a:ext cx="2438400" cy="8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Proti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7E28F78-AD95-B0BC-494A-0BF9D4159C3B}"/>
              </a:ext>
            </a:extLst>
          </p:cNvPr>
          <p:cNvSpPr/>
          <p:nvPr/>
        </p:nvSpPr>
        <p:spPr>
          <a:xfrm>
            <a:off x="9590786" y="5462036"/>
            <a:ext cx="198644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solidFill>
                  <a:schemeClr val="accent1"/>
                </a:solidFill>
                <a:latin typeface="Gotham Book" panose="02000604040000020004" pitchFamily="50" charset="0"/>
              </a:rPr>
              <a:t>Česká boxerská asociace</a:t>
            </a:r>
          </a:p>
        </p:txBody>
      </p:sp>
    </p:spTree>
    <p:extLst>
      <p:ext uri="{BB962C8B-B14F-4D97-AF65-F5344CB8AC3E}">
        <p14:creationId xmlns:p14="http://schemas.microsoft.com/office/powerpoint/2010/main" val="260294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90FAE-069F-4B46-83DA-AD7877D39D00}"/>
              </a:ext>
            </a:extLst>
          </p:cNvPr>
          <p:cNvSpPr txBox="1">
            <a:spLocks/>
          </p:cNvSpPr>
          <p:nvPr/>
        </p:nvSpPr>
        <p:spPr>
          <a:xfrm>
            <a:off x="9834654" y="6446838"/>
            <a:ext cx="1877921" cy="20955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A27E48"/>
                </a:solidFill>
                <a:latin typeface="Gotham_COV Bold" pitchFamily="2" charset="0"/>
                <a:ea typeface="+mn-ea"/>
                <a:cs typeface="Gotham_COV 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C955E"/>
                </a:solidFill>
                <a:effectLst/>
                <a:uLnTx/>
                <a:uFillTx/>
                <a:latin typeface="Gotham_COV Bold" pitchFamily="2" charset="0"/>
                <a:ea typeface="+mn-ea"/>
                <a:cs typeface="Gotham_COV Bold" pitchFamily="2" charset="0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_COV Bold" pitchFamily="2" charset="0"/>
              <a:ea typeface="+mn-ea"/>
              <a:cs typeface="Gotham_COV Bold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34D167-756B-4462-AB06-811DD9BD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6" y="170503"/>
            <a:ext cx="1919248" cy="104091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C6B161-19F0-4077-8A15-E916D8400E37}"/>
              </a:ext>
            </a:extLst>
          </p:cNvPr>
          <p:cNvSpPr txBox="1">
            <a:spLocks/>
          </p:cNvSpPr>
          <p:nvPr/>
        </p:nvSpPr>
        <p:spPr>
          <a:xfrm>
            <a:off x="3449079" y="2499296"/>
            <a:ext cx="5715922" cy="30135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unie sportu </a:t>
            </a:r>
            <a:r>
              <a:rPr lang="cs-CZ" sz="1400" b="1" dirty="0" err="1">
                <a:latin typeface="Gotham Book" panose="02000604040000020004" pitchFamily="50" charset="0"/>
              </a:rPr>
              <a:t>z.s</a:t>
            </a:r>
            <a:r>
              <a:rPr lang="cs-CZ" sz="1400" b="1" dirty="0">
                <a:latin typeface="Gotham Book" panose="02000604040000020004" pitchFamily="50" charset="0"/>
              </a:rPr>
              <a:t>.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obec sokolská 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baseballová asociace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softballová asociace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svaz karate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ATJSK (Asociace tělovýchovných jednot a sportovních klubů ČR)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asociace amerického fotbalu  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asociace sport pro všechny 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kuželkářská a bowlingová federace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unie bojových umění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asociace </a:t>
            </a:r>
            <a:r>
              <a:rPr lang="cs-CZ" sz="1400" b="1" dirty="0" err="1">
                <a:latin typeface="Gotham Book" panose="02000604040000020004" pitchFamily="50" charset="0"/>
              </a:rPr>
              <a:t>cheerleaders</a:t>
            </a: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Šachový svaz České republiky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Českomoravský billiardový svaz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Česká asociace squashe</a:t>
            </a: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cs-CZ" sz="1400" b="1" dirty="0">
                <a:latin typeface="Gotham Book" panose="02000604040000020004" pitchFamily="50" charset="0"/>
              </a:rPr>
              <a:t>Český </a:t>
            </a:r>
            <a:r>
              <a:rPr lang="cs-CZ" sz="1400" b="1" dirty="0" err="1">
                <a:latin typeface="Gotham Book" panose="02000604040000020004" pitchFamily="50" charset="0"/>
              </a:rPr>
              <a:t>korfbalový</a:t>
            </a:r>
            <a:r>
              <a:rPr lang="cs-CZ" sz="1400" b="1" dirty="0">
                <a:latin typeface="Gotham Book" panose="02000604040000020004" pitchFamily="50" charset="0"/>
              </a:rPr>
              <a:t> svaz 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cs-CZ" sz="1400" b="1" dirty="0">
              <a:latin typeface="Gotham Book" panose="02000604040000020004" pitchFamily="50" charset="0"/>
            </a:endParaRPr>
          </a:p>
          <a:p>
            <a:pPr lvl="0" algn="just">
              <a:lnSpc>
                <a:spcPts val="1600"/>
              </a:lnSpc>
              <a:defRPr/>
            </a:pPr>
            <a:endParaRPr lang="cs-CZ" sz="1200" b="1" dirty="0">
              <a:latin typeface="Gotham Book" panose="02000604040000020004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4F41B0-749E-4655-A3F4-79F9E6A6F721}"/>
              </a:ext>
            </a:extLst>
          </p:cNvPr>
          <p:cNvSpPr txBox="1">
            <a:spLocks/>
          </p:cNvSpPr>
          <p:nvPr/>
        </p:nvSpPr>
        <p:spPr>
          <a:xfrm>
            <a:off x="362660" y="1248575"/>
            <a:ext cx="11727935" cy="673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pPr>
              <a:defRPr/>
            </a:pPr>
            <a:r>
              <a:rPr lang="pl-PL" sz="2800" dirty="0"/>
              <a:t>JEDNOTNÁ PREZENTACE REPUBLIKY VE SPORTU DOMA I V ZAHRANIČÍ N</a:t>
            </a:r>
            <a:r>
              <a:rPr lang="cs-CZ" dirty="0" err="1"/>
              <a:t>eolympijské</a:t>
            </a:r>
            <a:r>
              <a:rPr lang="cs-CZ" dirty="0"/>
              <a:t> svazy a spolky a spolky mimo plénum </a:t>
            </a:r>
            <a:endParaRPr lang="pl-PL" sz="28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E349A4-C60B-44BA-A9CD-30BFE93DD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8" y="201611"/>
            <a:ext cx="4535627" cy="94531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18B22AE-9BD8-45C7-A39C-9CB3DAB4D12C}"/>
              </a:ext>
            </a:extLst>
          </p:cNvPr>
          <p:cNvSpPr/>
          <p:nvPr/>
        </p:nvSpPr>
        <p:spPr>
          <a:xfrm>
            <a:off x="435429" y="2508068"/>
            <a:ext cx="2438400" cy="132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Souhlasí s navrhovaným postupem, schváleným konferenci</a:t>
            </a:r>
          </a:p>
        </p:txBody>
      </p:sp>
    </p:spTree>
    <p:extLst>
      <p:ext uri="{BB962C8B-B14F-4D97-AF65-F5344CB8AC3E}">
        <p14:creationId xmlns:p14="http://schemas.microsoft.com/office/powerpoint/2010/main" val="79410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69A75C-3968-4E0F-9ABD-15553EEE47F0}"/>
              </a:ext>
            </a:extLst>
          </p:cNvPr>
          <p:cNvSpPr txBox="1">
            <a:spLocks/>
          </p:cNvSpPr>
          <p:nvPr/>
        </p:nvSpPr>
        <p:spPr>
          <a:xfrm>
            <a:off x="403104" y="1976174"/>
            <a:ext cx="10322559" cy="673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A27E48"/>
                </a:solidFill>
                <a:latin typeface="Gotham_COV Headline CE" pitchFamily="2" charset="0"/>
                <a:ea typeface="+mj-ea"/>
                <a:cs typeface="Gotham_COV Headline CE" pitchFamily="2" charset="0"/>
              </a:defRPr>
            </a:lvl1pPr>
          </a:lstStyle>
          <a:p>
            <a:pPr lvl="0">
              <a:defRPr/>
            </a:pPr>
            <a:r>
              <a:rPr lang="cs-CZ" sz="2800" dirty="0">
                <a:solidFill>
                  <a:srgbClr val="BC955E"/>
                </a:solidFill>
                <a:latin typeface="Gotham Bold" pitchFamily="50" charset="0"/>
              </a:rPr>
              <a:t>NÁZEV ČESKÉ SPORTOVNÍ REPREZENTACE DOMA I V ZAHRANIČÍ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 Bold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DC0C43-5DDB-4A70-B81C-8ECCD4A40A50}"/>
              </a:ext>
            </a:extLst>
          </p:cNvPr>
          <p:cNvSpPr txBox="1">
            <a:spLocks/>
          </p:cNvSpPr>
          <p:nvPr/>
        </p:nvSpPr>
        <p:spPr>
          <a:xfrm>
            <a:off x="457199" y="2562058"/>
            <a:ext cx="10486343" cy="21254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1" i="0" dirty="0">
                <a:effectLst/>
                <a:latin typeface="Gotham Book" panose="02000604040000020004" pitchFamily="50" charset="0"/>
              </a:rPr>
              <a:t>Návrh usnesení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90FAE-069F-4B46-83DA-AD7877D39D00}"/>
              </a:ext>
            </a:extLst>
          </p:cNvPr>
          <p:cNvSpPr txBox="1">
            <a:spLocks/>
          </p:cNvSpPr>
          <p:nvPr/>
        </p:nvSpPr>
        <p:spPr>
          <a:xfrm>
            <a:off x="9834654" y="6446838"/>
            <a:ext cx="1877921" cy="20955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A27E48"/>
                </a:solidFill>
                <a:latin typeface="Gotham_COV Bold" pitchFamily="2" charset="0"/>
                <a:ea typeface="+mn-ea"/>
                <a:cs typeface="Gotham_COV 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C955E"/>
                </a:solidFill>
                <a:effectLst/>
                <a:uLnTx/>
                <a:uFillTx/>
                <a:latin typeface="Gotham_COV Bold" pitchFamily="2" charset="0"/>
                <a:ea typeface="+mn-ea"/>
                <a:cs typeface="Gotham_COV Bold" pitchFamily="2" charset="0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C955E"/>
              </a:solidFill>
              <a:effectLst/>
              <a:uLnTx/>
              <a:uFillTx/>
              <a:latin typeface="Gotham_COV Bold" pitchFamily="2" charset="0"/>
              <a:ea typeface="+mn-ea"/>
              <a:cs typeface="Gotham_COV Bold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34D167-756B-4462-AB06-811DD9BD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6" y="170503"/>
            <a:ext cx="1919248" cy="10409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C15B9C-8B3A-4DC2-A49C-ED0D12151562}"/>
              </a:ext>
            </a:extLst>
          </p:cNvPr>
          <p:cNvSpPr txBox="1">
            <a:spLocks/>
          </p:cNvSpPr>
          <p:nvPr/>
        </p:nvSpPr>
        <p:spPr>
          <a:xfrm>
            <a:off x="457199" y="2970694"/>
            <a:ext cx="10268465" cy="16442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34DA2"/>
                </a:solidFill>
                <a:latin typeface="Gotham_COV Book" pitchFamily="2" charset="0"/>
                <a:ea typeface="+mn-ea"/>
                <a:cs typeface="Gotham_COV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00"/>
              </a:lnSpc>
              <a:defRPr/>
            </a:pPr>
            <a:r>
              <a:rPr lang="cs-CZ" sz="1400" dirty="0">
                <a:latin typeface="Gotham Bold" pitchFamily="50" charset="0"/>
              </a:rPr>
              <a:t> 1) Na základě souhlasného vyjádření zástupců 38 členských subjektů ČOV (23 spolku zastupující sporty na programu OH a 15 zástupců spolků, jejichž sporty nejsou na programu OH), schvaluje VV ČOV záměr jednotné prezentace České republiky ve sportu v ČR i v zahraničí, konkrétně užívání jednoslovného názvu Česko a jeho anglické varianty </a:t>
            </a:r>
            <a:r>
              <a:rPr lang="cs-CZ" sz="1400" dirty="0" err="1">
                <a:latin typeface="Gotham Bold" pitchFamily="50" charset="0"/>
              </a:rPr>
              <a:t>Czechia</a:t>
            </a:r>
            <a:r>
              <a:rPr lang="cs-CZ" sz="1400" dirty="0">
                <a:latin typeface="Gotham Bold" pitchFamily="50" charset="0"/>
              </a:rPr>
              <a:t>. Toto jednoslovné označení země bude z pověření VV ČOV nahlášeno oficiálně do databáze názvu zemí na MOV. </a:t>
            </a:r>
          </a:p>
          <a:p>
            <a:pPr lvl="0">
              <a:lnSpc>
                <a:spcPts val="1800"/>
              </a:lnSpc>
              <a:defRPr/>
            </a:pPr>
            <a:r>
              <a:rPr lang="cs-CZ" sz="1400" dirty="0">
                <a:latin typeface="Gotham Bold" pitchFamily="50" charset="0"/>
              </a:rPr>
              <a:t>2)   VV ČOV schvaluje, že Český olympijský tým bude na OH Paříž 2024 užívat název </a:t>
            </a:r>
            <a:r>
              <a:rPr lang="cs-CZ" sz="1400" dirty="0" err="1">
                <a:latin typeface="Gotham Bold" pitchFamily="50" charset="0"/>
              </a:rPr>
              <a:t>Czechia</a:t>
            </a:r>
            <a:r>
              <a:rPr lang="cs-CZ" sz="1400" dirty="0">
                <a:latin typeface="Gotham Bold" pitchFamily="50" charset="0"/>
              </a:rPr>
              <a:t> a zkratku CZE.</a:t>
            </a:r>
          </a:p>
          <a:p>
            <a:pPr lvl="0">
              <a:lnSpc>
                <a:spcPts val="1800"/>
              </a:lnSpc>
              <a:defRPr/>
            </a:pPr>
            <a:r>
              <a:rPr lang="cs-CZ" sz="1400" dirty="0">
                <a:latin typeface="Gotham Bold" pitchFamily="50" charset="0"/>
              </a:rPr>
              <a:t>3)   VV ČOV pověřuje vedení ČOV ve spolupráci s MZV k vyvolání jednání týkající se složení pracovní skupiny pro vytvoření jednotného vizuálního stylu oficiálního názvu naší země.</a:t>
            </a:r>
          </a:p>
          <a:p>
            <a:pPr lvl="0">
              <a:lnSpc>
                <a:spcPts val="1800"/>
              </a:lnSpc>
              <a:defRPr/>
            </a:pPr>
            <a:r>
              <a:rPr lang="cs-CZ" sz="1400" dirty="0">
                <a:latin typeface="Gotham Bold" pitchFamily="50" charset="0"/>
              </a:rPr>
              <a:t>4)   VV ČOV svým rozhodnutím respektuje i Usnesení vlády ČR ze dne 2.5.2016, č. 403 k návrhu na doplnění názvu Česko do databází OSN. V databázích OSN je tak na základě předmětného Usnesení zanesen název Česká republika a krátké názvy „Česko“ ve všech šesti oficiálních jazycích OSN, v nichž jsou výše uvedené databáze vedeny. Jde o: </a:t>
            </a:r>
            <a:r>
              <a:rPr lang="cs-CZ" sz="1400" dirty="0" err="1">
                <a:latin typeface="Gotham Bold" pitchFamily="50" charset="0"/>
              </a:rPr>
              <a:t>Czechia</a:t>
            </a:r>
            <a:r>
              <a:rPr lang="cs-CZ" sz="1400" dirty="0">
                <a:latin typeface="Gotham Bold" pitchFamily="50" charset="0"/>
              </a:rPr>
              <a:t> (angličtina), </a:t>
            </a:r>
            <a:r>
              <a:rPr lang="cs-CZ" sz="1400" dirty="0" err="1">
                <a:latin typeface="Gotham Bold" pitchFamily="50" charset="0"/>
              </a:rPr>
              <a:t>Tchéquie</a:t>
            </a:r>
            <a:r>
              <a:rPr lang="cs-CZ" sz="1400" dirty="0">
                <a:latin typeface="Gotham Bold" pitchFamily="50" charset="0"/>
              </a:rPr>
              <a:t> (</a:t>
            </a:r>
            <a:r>
              <a:rPr lang="cs-CZ" sz="1400" dirty="0" err="1">
                <a:latin typeface="Gotham Bold" pitchFamily="50" charset="0"/>
              </a:rPr>
              <a:t>fra</a:t>
            </a:r>
            <a:r>
              <a:rPr lang="cs-CZ" sz="1400" dirty="0">
                <a:latin typeface="Gotham Bold" pitchFamily="50" charset="0"/>
              </a:rPr>
              <a:t>.), </a:t>
            </a:r>
            <a:r>
              <a:rPr lang="ja-JP" altLang="en-US" sz="1400" dirty="0">
                <a:latin typeface="Gotham Bold" pitchFamily="50" charset="0"/>
              </a:rPr>
              <a:t>捷克 </a:t>
            </a:r>
            <a:r>
              <a:rPr lang="en-US" altLang="ja-JP" sz="1400" dirty="0">
                <a:latin typeface="Gotham Bold" pitchFamily="50" charset="0"/>
              </a:rPr>
              <a:t>(</a:t>
            </a:r>
            <a:r>
              <a:rPr lang="cs-CZ" sz="1400" dirty="0" err="1">
                <a:latin typeface="Gotham Bold" pitchFamily="50" charset="0"/>
              </a:rPr>
              <a:t>čín</a:t>
            </a:r>
            <a:r>
              <a:rPr lang="cs-CZ" sz="1400" dirty="0">
                <a:latin typeface="Gotham Bold" pitchFamily="50" charset="0"/>
              </a:rPr>
              <a:t>.), </a:t>
            </a:r>
            <a:r>
              <a:rPr lang="cs-CZ" sz="1400" dirty="0" err="1">
                <a:latin typeface="Gotham Bold" pitchFamily="50" charset="0"/>
              </a:rPr>
              <a:t>Chequia</a:t>
            </a:r>
            <a:r>
              <a:rPr lang="cs-CZ" sz="1400" dirty="0">
                <a:latin typeface="Gotham Bold" pitchFamily="50" charset="0"/>
              </a:rPr>
              <a:t> (</a:t>
            </a:r>
            <a:r>
              <a:rPr lang="cs-CZ" sz="1400" dirty="0" err="1">
                <a:latin typeface="Gotham Bold" pitchFamily="50" charset="0"/>
              </a:rPr>
              <a:t>šp</a:t>
            </a:r>
            <a:r>
              <a:rPr lang="cs-CZ" sz="1400" dirty="0">
                <a:latin typeface="Gotham Bold" pitchFamily="50" charset="0"/>
              </a:rPr>
              <a:t>.), </a:t>
            </a:r>
            <a:r>
              <a:rPr lang="az-Cyrl-AZ" sz="1400" dirty="0">
                <a:latin typeface="Gotham Bold" pitchFamily="50" charset="0"/>
              </a:rPr>
              <a:t>Чехия (</a:t>
            </a:r>
            <a:r>
              <a:rPr lang="cs-CZ" sz="1400" dirty="0" err="1">
                <a:latin typeface="Gotham Bold" pitchFamily="50" charset="0"/>
              </a:rPr>
              <a:t>rus</a:t>
            </a:r>
            <a:r>
              <a:rPr lang="cs-CZ" sz="1400" dirty="0">
                <a:latin typeface="Gotham Bold" pitchFamily="50" charset="0"/>
              </a:rPr>
              <a:t>.),   (</a:t>
            </a:r>
            <a:r>
              <a:rPr lang="cs-CZ" sz="1400" dirty="0" err="1">
                <a:latin typeface="Gotham Bold" pitchFamily="50" charset="0"/>
              </a:rPr>
              <a:t>arab</a:t>
            </a:r>
            <a:r>
              <a:rPr lang="cs-CZ" sz="1400" dirty="0">
                <a:latin typeface="Gotham Bold" pitchFamily="50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550422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690</Words>
  <Application>Microsoft Office PowerPoint</Application>
  <PresentationFormat>Širokoúhlá obrazovka</PresentationFormat>
  <Paragraphs>111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Gotham Bold</vt:lpstr>
      <vt:lpstr>Gotham Book</vt:lpstr>
      <vt:lpstr>Gotham_COV Bold</vt:lpstr>
      <vt:lpstr>Gotham_COV Book</vt:lpstr>
      <vt:lpstr>Gotham_COV Headline CE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Přemek</dc:creator>
  <cp:lastModifiedBy>Graclík Petr</cp:lastModifiedBy>
  <cp:revision>67</cp:revision>
  <dcterms:created xsi:type="dcterms:W3CDTF">2021-03-05T12:46:46Z</dcterms:created>
  <dcterms:modified xsi:type="dcterms:W3CDTF">2022-06-14T13:55:57Z</dcterms:modified>
</cp:coreProperties>
</file>