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705" r:id="rId2"/>
  </p:sldMasterIdLst>
  <p:notesMasterIdLst>
    <p:notesMasterId r:id="rId17"/>
  </p:notesMasterIdLst>
  <p:handoutMasterIdLst>
    <p:handoutMasterId r:id="rId18"/>
  </p:handoutMasterIdLst>
  <p:sldIdLst>
    <p:sldId id="432" r:id="rId3"/>
    <p:sldId id="444" r:id="rId4"/>
    <p:sldId id="445" r:id="rId5"/>
    <p:sldId id="436" r:id="rId6"/>
    <p:sldId id="442" r:id="rId7"/>
    <p:sldId id="446" r:id="rId8"/>
    <p:sldId id="447" r:id="rId9"/>
    <p:sldId id="448" r:id="rId10"/>
    <p:sldId id="449" r:id="rId11"/>
    <p:sldId id="459" r:id="rId12"/>
    <p:sldId id="451" r:id="rId13"/>
    <p:sldId id="458" r:id="rId14"/>
    <p:sldId id="461" r:id="rId15"/>
    <p:sldId id="460" r:id="rId1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ystrz" initials="K" lastIdx="1" clrIdx="0">
    <p:extLst>
      <p:ext uri="{19B8F6BF-5375-455C-9EA6-DF929625EA0E}">
        <p15:presenceInfo xmlns:p15="http://schemas.microsoft.com/office/powerpoint/2012/main" userId="Krystr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E48"/>
    <a:srgbClr val="1E1D64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 autoAdjust="0"/>
    <p:restoredTop sz="95507" autoAdjust="0"/>
  </p:normalViewPr>
  <p:slideViewPr>
    <p:cSldViewPr snapToGrid="0" snapToObjects="1">
      <p:cViewPr varScale="1">
        <p:scale>
          <a:sx n="111" d="100"/>
          <a:sy n="111" d="100"/>
        </p:scale>
        <p:origin x="797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75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83" y="0"/>
            <a:ext cx="2945875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17B8B-E182-4A66-811B-6EC308C1DCB4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875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83" y="9428323"/>
            <a:ext cx="2945875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1C357-2CCE-4E56-9B72-65A4BDE46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12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90A00-7087-4460-B45D-AFFADDC5CFB6}" type="datetimeFigureOut">
              <a:rPr lang="en-GB" smtClean="0"/>
              <a:t>27/02/2022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9075-E772-4D14-88EC-77BB71AC1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9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523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0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3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55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76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99075-E772-4D14-88EC-77BB71AC15A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57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77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9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783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B2DD07-E1B6-0546-9574-938E5DE5E4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3881" y="3073071"/>
            <a:ext cx="2896238" cy="15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31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0522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/>
              <a:t>Hlavní titulek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9935D5-4E80-3640-AD97-FCCB0D506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18" y="4318722"/>
            <a:ext cx="1387153" cy="75477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ACBB393-AE5E-7445-B8BB-A30D67D2FA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5425" y="4275159"/>
            <a:ext cx="923924" cy="7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7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0522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/>
              <a:t>Hlavní titulek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46578"/>
            <a:ext cx="3990622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96178" y="1546578"/>
            <a:ext cx="3990622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FB830A0-C19B-7A44-B7B4-6CF7F43649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18" y="4318722"/>
            <a:ext cx="1387153" cy="75477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F8B9E61-A66D-F846-A360-4E4A8CEAD9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5425" y="4275159"/>
            <a:ext cx="923924" cy="7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80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67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83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16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65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37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61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190C5-29DE-4F5C-8ADB-974D4FDC14B5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10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190C5-29DE-4F5C-8ADB-974D4FDC14B5}" type="datetimeFigureOut">
              <a:rPr lang="cs-CZ" smtClean="0"/>
              <a:t>27.02.2022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A4E9F-EA81-4F1B-A75C-132E2D2489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35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54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ZAHRANIČNÍ ODDĚLENÍ ČOV</a:t>
            </a:r>
          </a:p>
        </p:txBody>
      </p:sp>
    </p:spTree>
    <p:extLst>
      <p:ext uri="{BB962C8B-B14F-4D97-AF65-F5344CB8AC3E}">
        <p14:creationId xmlns:p14="http://schemas.microsoft.com/office/powerpoint/2010/main" val="3011684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AA497B2-CC02-4A1F-8601-0D6381D40BA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i="1" dirty="0"/>
              <a:t>USNESENÍ </a:t>
            </a:r>
          </a:p>
          <a:p>
            <a:r>
              <a:rPr lang="cs-CZ" i="1" dirty="0"/>
              <a:t>U8/4/22-11-2021 VV ČOV schvaluje návrh dlouhodobého projektu strategie udržitelnosti dle předloženého materiálu obsahujícího návrh akčního plánu a ukládá nově schválené komisi ČOV pro udržitelnost předložit poradě předsedy a následně VV ČOV ve spolupráci s pracovní skupinou detailní návrh 1. etapy implementačního plánu strategie, obsahující plán pro ČOV relevantních konkrétních bodů do časového horizontu 2022-2024, a to nejpozději na březnovém zasedání VV ČOV.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A73D696-1D60-48CD-B983-E76F0844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</p:spPr>
        <p:txBody>
          <a:bodyPr/>
          <a:lstStyle/>
          <a:p>
            <a:r>
              <a:rPr lang="cs-CZ" dirty="0"/>
              <a:t>STRATEGIE UDRŽITELNOSTI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9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45D50-A8DC-439B-9403-726F35A70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NOVÉHO ČLENA KOMISE PRO UDRŽITELNOST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430E788-066E-431C-A603-CFCA9BC21DD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906182"/>
            <a:ext cx="8229600" cy="2973293"/>
          </a:xfrm>
        </p:spPr>
        <p:txBody>
          <a:bodyPr/>
          <a:lstStyle/>
          <a:p>
            <a:r>
              <a:rPr lang="cs-CZ" sz="1400" i="1" u="sng" dirty="0"/>
              <a:t>Sportovní organizace – venkovní sporty </a:t>
            </a:r>
            <a:r>
              <a:rPr lang="cs-CZ" sz="1400" i="1" dirty="0"/>
              <a:t>	Olga Plachá		Česká jezdecká federace, člen VV</a:t>
            </a:r>
          </a:p>
          <a:p>
            <a:r>
              <a:rPr lang="cs-CZ" sz="1400" i="1" dirty="0"/>
              <a:t>							Gabriel Waage 		Česká softbalová asociace, člen VV</a:t>
            </a:r>
          </a:p>
          <a:p>
            <a:r>
              <a:rPr lang="cs-CZ" sz="1400" i="1" dirty="0"/>
              <a:t>							Aleš </a:t>
            </a:r>
            <a:r>
              <a:rPr lang="cs-CZ" sz="1400" i="1" dirty="0" err="1"/>
              <a:t>Libecajt</a:t>
            </a:r>
            <a:r>
              <a:rPr lang="cs-CZ" sz="1400" i="1" dirty="0"/>
              <a:t>		Česká golfová federace </a:t>
            </a:r>
          </a:p>
          <a:p>
            <a:r>
              <a:rPr lang="cs-CZ" sz="1400" i="1" u="sng" dirty="0"/>
              <a:t>Sportovní organizace – halové sporty</a:t>
            </a:r>
            <a:r>
              <a:rPr lang="cs-CZ" sz="1400" i="1" dirty="0"/>
              <a:t>	Michal Ježdík		Česká basketbalová federace, člen VV</a:t>
            </a:r>
          </a:p>
          <a:p>
            <a:r>
              <a:rPr lang="cs-CZ" sz="1400" i="1" dirty="0"/>
              <a:t>							Leona Lahoda		Český florbal 	</a:t>
            </a:r>
          </a:p>
          <a:p>
            <a:r>
              <a:rPr lang="cs-CZ" sz="1400" i="1" u="sng" dirty="0"/>
              <a:t>Sportovci</a:t>
            </a:r>
            <a:r>
              <a:rPr lang="cs-CZ" sz="1400" i="1" dirty="0"/>
              <a:t>						Šárka Strachová 		Předsedkyně Českého klubu fair play</a:t>
            </a:r>
          </a:p>
          <a:p>
            <a:r>
              <a:rPr lang="cs-CZ" sz="1400" i="1" dirty="0"/>
              <a:t>							</a:t>
            </a:r>
            <a:r>
              <a:rPr lang="cs-CZ" sz="1400" i="1" dirty="0">
                <a:solidFill>
                  <a:srgbClr val="FF0000"/>
                </a:solidFill>
                <a:highlight>
                  <a:srgbClr val="C0C0C0"/>
                </a:highlight>
              </a:rPr>
              <a:t>Vávra </a:t>
            </a:r>
            <a:r>
              <a:rPr lang="cs-CZ" sz="1400" i="1" dirty="0" err="1">
                <a:solidFill>
                  <a:srgbClr val="FF0000"/>
                </a:solidFill>
                <a:highlight>
                  <a:srgbClr val="C0C0C0"/>
                </a:highlight>
              </a:rPr>
              <a:t>Hradílek</a:t>
            </a:r>
            <a:r>
              <a:rPr lang="cs-CZ" sz="1400" i="1" dirty="0">
                <a:solidFill>
                  <a:srgbClr val="FF0000"/>
                </a:solidFill>
                <a:highlight>
                  <a:srgbClr val="C0C0C0"/>
                </a:highlight>
              </a:rPr>
              <a:t>             Člen Komise sportovců	</a:t>
            </a:r>
            <a:r>
              <a:rPr lang="cs-CZ" sz="1400" i="1" dirty="0"/>
              <a:t>	</a:t>
            </a:r>
          </a:p>
          <a:p>
            <a:r>
              <a:rPr lang="cs-CZ" sz="1400" i="1" u="sng" dirty="0"/>
              <a:t>Odborné organizace</a:t>
            </a:r>
            <a:r>
              <a:rPr lang="cs-CZ" sz="1400" i="1" dirty="0"/>
              <a:t>				Michal </a:t>
            </a:r>
            <a:r>
              <a:rPr lang="cs-CZ" sz="1400" i="1" dirty="0" err="1"/>
              <a:t>Broža</a:t>
            </a:r>
            <a:r>
              <a:rPr lang="cs-CZ" sz="1400" i="1" dirty="0"/>
              <a:t>		OSN </a:t>
            </a:r>
          </a:p>
          <a:p>
            <a:r>
              <a:rPr lang="cs-CZ" sz="1400" i="1" dirty="0"/>
              <a:t>							Laura </a:t>
            </a:r>
            <a:r>
              <a:rPr lang="cs-CZ" sz="1400" i="1" dirty="0" err="1"/>
              <a:t>Mitroliosová</a:t>
            </a:r>
            <a:r>
              <a:rPr lang="cs-CZ" sz="1400" i="1" dirty="0"/>
              <a:t> 	CIRA </a:t>
            </a:r>
            <a:r>
              <a:rPr lang="cs-CZ" sz="1400" i="1" dirty="0" err="1"/>
              <a:t>Advisory</a:t>
            </a:r>
            <a:r>
              <a:rPr lang="cs-CZ" sz="1400" i="1" dirty="0"/>
              <a:t> s. r. o. </a:t>
            </a:r>
          </a:p>
          <a:p>
            <a:r>
              <a:rPr lang="cs-CZ" sz="1400" i="1" u="sng" dirty="0"/>
              <a:t>Partneři ČOV</a:t>
            </a:r>
            <a:r>
              <a:rPr lang="cs-CZ" sz="1400" i="1" dirty="0"/>
              <a:t>					Petra Hajná			CPI</a:t>
            </a:r>
          </a:p>
          <a:p>
            <a:r>
              <a:rPr lang="cs-CZ" sz="1400" i="1" dirty="0"/>
              <a:t>							Klára Zemanová 		FOSFA </a:t>
            </a:r>
          </a:p>
          <a:p>
            <a:r>
              <a:rPr lang="cs-CZ" sz="1400" i="1" u="sng" dirty="0"/>
              <a:t>Komunikace</a:t>
            </a:r>
            <a:r>
              <a:rPr lang="cs-CZ" sz="1400" i="1" dirty="0"/>
              <a:t>					Filip Černý	 		Česká televize	</a:t>
            </a:r>
          </a:p>
          <a:p>
            <a:r>
              <a:rPr lang="cs-CZ" sz="1400" i="1" dirty="0"/>
              <a:t> </a:t>
            </a:r>
          </a:p>
          <a:p>
            <a:r>
              <a:rPr lang="cs-CZ" sz="1400" i="1" dirty="0"/>
              <a:t>			Předsedkyně: Olga Plachá</a:t>
            </a:r>
          </a:p>
          <a:p>
            <a:r>
              <a:rPr lang="cs-CZ" sz="1400" i="1" dirty="0"/>
              <a:t>			Tajemník: Koordinační tým ASAP</a:t>
            </a:r>
          </a:p>
          <a:p>
            <a:r>
              <a:rPr lang="cs-CZ" sz="2000" dirty="0"/>
              <a:t> </a:t>
            </a:r>
            <a:r>
              <a:rPr lang="cs-CZ" dirty="0"/>
              <a:t> 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38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STRATEGIE UDRŽITELNOSTI</a:t>
            </a:r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id="{262D3997-0568-4F2A-9C5A-B88217CDB26C}"/>
              </a:ext>
            </a:extLst>
          </p:cNvPr>
          <p:cNvSpPr txBox="1">
            <a:spLocks/>
          </p:cNvSpPr>
          <p:nvPr/>
        </p:nvSpPr>
        <p:spPr>
          <a:xfrm>
            <a:off x="338417" y="835748"/>
            <a:ext cx="8229599" cy="36020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2" indent="0">
              <a:buNone/>
            </a:pPr>
            <a:r>
              <a:rPr lang="cs-CZ" sz="1400" u="sng" dirty="0"/>
              <a:t>PRVNÍ SETKÁNÍ KOMISE PRO UDRŽITELNOST ČOV (18.1)</a:t>
            </a:r>
          </a:p>
          <a:p>
            <a:pPr marL="374650" lvl="2" indent="-285750"/>
            <a:r>
              <a:rPr lang="cs-CZ" sz="1400" dirty="0"/>
              <a:t>Představení členů komise a jejich oblastí expertízy</a:t>
            </a:r>
          </a:p>
          <a:p>
            <a:pPr marL="374650" lvl="2" indent="-285750"/>
            <a:r>
              <a:rPr lang="cs-CZ" sz="1400" dirty="0"/>
              <a:t>Rozdělení  jednotlivých cílů strategie zodpovědným osobám dle jejich zájmu a expertízy</a:t>
            </a:r>
          </a:p>
          <a:p>
            <a:pPr marL="831850" lvl="3" indent="-285750"/>
            <a:r>
              <a:rPr lang="cs-CZ" sz="1400" dirty="0"/>
              <a:t>Pracovní skupina pro cíle 1+2</a:t>
            </a:r>
          </a:p>
          <a:p>
            <a:pPr marL="831850" lvl="3" indent="-285750"/>
            <a:r>
              <a:rPr lang="cs-CZ" sz="1400" dirty="0"/>
              <a:t>Pracovní skupina pro cíle 3+4</a:t>
            </a:r>
          </a:p>
          <a:p>
            <a:pPr marL="374650" lvl="2" indent="-285750"/>
            <a:r>
              <a:rPr lang="cs-CZ" sz="1400" dirty="0"/>
              <a:t>Představení kompletního akčního plánu</a:t>
            </a:r>
          </a:p>
          <a:p>
            <a:pPr marL="88900" lvl="2" indent="0">
              <a:buNone/>
            </a:pPr>
            <a:endParaRPr lang="cs-CZ" sz="1400" dirty="0"/>
          </a:p>
          <a:p>
            <a:pPr indent="-1054100"/>
            <a:r>
              <a:rPr lang="cs-CZ" sz="1400" u="sng" dirty="0"/>
              <a:t>SETKÁNÍ PRACOVNÍCH SKUPIN PRO CÍLE 1+2  A 3 + 4 (15.-16.2.)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Diskuze nad prioritami a harmonogramem v rámci jednotlivých prioritních oblastí</a:t>
            </a:r>
          </a:p>
          <a:p>
            <a:pPr marL="0" lvl="1" indent="0">
              <a:buNone/>
            </a:pPr>
            <a:endParaRPr lang="cs-CZ" sz="1400" u="sng" dirty="0"/>
          </a:p>
          <a:p>
            <a:pPr marL="0" lvl="1" indent="0">
              <a:buNone/>
            </a:pPr>
            <a:r>
              <a:rPr lang="cs-CZ" sz="1400" u="sng" dirty="0"/>
              <a:t>DRUHÉ SETKÁNÍ KOMISE PRO UDRŽITELNOST ČOV (22.2.)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1400" dirty="0"/>
              <a:t>Podrobná diskuze nad výstupy z pracovních skupin – předběžné priority a harmonogram pro implementaci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1400" dirty="0"/>
              <a:t>Rozhodnutí o dalších krocích </a:t>
            </a:r>
            <a:endParaRPr lang="cs-CZ" sz="1600" dirty="0"/>
          </a:p>
          <a:p>
            <a:pPr marL="374650" lvl="2" indent="-285750"/>
            <a:endParaRPr lang="cs-CZ" sz="1600" u="sng" dirty="0"/>
          </a:p>
          <a:p>
            <a:pPr marL="374650" lvl="2" indent="-285750"/>
            <a:endParaRPr lang="cs-CZ" sz="1600" u="sng" dirty="0"/>
          </a:p>
          <a:p>
            <a:pPr marL="285750"/>
            <a:endParaRPr lang="en-US" sz="1100" dirty="0"/>
          </a:p>
          <a:p>
            <a:endParaRPr lang="cs-CZ" sz="1400" dirty="0"/>
          </a:p>
          <a:p>
            <a:pPr marL="0" lvl="1" indent="0">
              <a:buFont typeface="Arial"/>
              <a:buNone/>
            </a:pPr>
            <a:endParaRPr lang="cs-CZ" sz="1800" dirty="0"/>
          </a:p>
          <a:p>
            <a:pPr lvl="1" indent="0">
              <a:buFont typeface="Arial"/>
              <a:buNone/>
            </a:pPr>
            <a:endParaRPr lang="cs-CZ" sz="1800" dirty="0"/>
          </a:p>
          <a:p>
            <a:pPr lvl="1" indent="0">
              <a:buFont typeface="Arial"/>
              <a:buNone/>
            </a:pPr>
            <a:endParaRPr lang="cs-CZ" sz="1800" u="sng" dirty="0"/>
          </a:p>
          <a:p>
            <a:pPr algn="ctr"/>
            <a:r>
              <a:rPr lang="cs-CZ" sz="2800" dirty="0"/>
              <a:t> </a:t>
            </a:r>
          </a:p>
          <a:p>
            <a:pPr lvl="2" indent="0">
              <a:buFont typeface="Arial"/>
              <a:buNone/>
            </a:pPr>
            <a:endParaRPr lang="cs-CZ" sz="1800" dirty="0"/>
          </a:p>
          <a:p>
            <a:pPr lvl="1" indent="0">
              <a:buFont typeface="Arial"/>
              <a:buNone/>
            </a:pPr>
            <a:endParaRPr lang="cs-CZ" sz="1800" dirty="0"/>
          </a:p>
          <a:p>
            <a:r>
              <a:rPr lang="cs-CZ" dirty="0"/>
              <a:t>	</a:t>
            </a:r>
          </a:p>
          <a:p>
            <a:pPr marL="342900" indent="-342900">
              <a:buFont typeface="Arial"/>
              <a:buAutoNum type="arabicPeriod"/>
            </a:pPr>
            <a:endParaRPr lang="cs-CZ" dirty="0"/>
          </a:p>
          <a:p>
            <a:pPr marL="342900" indent="-342900">
              <a:buFont typeface="Arial"/>
              <a:buAutoNum type="arabicPeriod"/>
            </a:pP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0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C94F89-1C87-4AA0-9767-AC5EEC0B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OBLASTI DISKUZÍ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6D10D4D-4F4A-4DC8-A66A-D57B7047B5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825023"/>
            <a:ext cx="8229600" cy="334622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Postavení ČOV ve sportovním prostředí,  ve společnosti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ČOV a jeho vliv na povědomí o zdraví a sportu ve společnosti.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Odpovědnost ČOV za zdravou společnost a sport jako životní hodnota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Horizontální propojení oddělení, komisí, složek a projektů ČOV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Udržitelnost -  nový přístup, který umožní ČOV dlouhodobě plnit svou roli. Příležitost ke změnám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Rok 2022 jako rok pro stanovení toho, kde  v rámci strategie jsme a kam se chceme dostat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Zmapování dodavatelsko- odběratelského řetězce, jednotná evidence, smluvní podmínky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Výpočet uhlíkové stopy v roce 2023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45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11CE2-61D3-41FD-9114-03386B43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KROKY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28C3609-E9E8-4B0D-8811-28A7D1086F0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803158"/>
            <a:ext cx="8229600" cy="2624666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V týdnu od 7.3.  2022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s-CZ" sz="1600" dirty="0"/>
              <a:t>ASAP koordinační tým osobně projde návrh implementačního plánu se všemi kolegy z ČOV zodpovědnými za jednotlivé akční kroky a probere s nimi doporučení na zahájení implementace a stanovení priorit a </a:t>
            </a:r>
            <a:r>
              <a:rPr lang="cs-CZ" sz="1600" dirty="0" err="1"/>
              <a:t>KPIs</a:t>
            </a:r>
            <a:r>
              <a:rPr lang="cs-CZ" sz="1600" dirty="0"/>
              <a:t>, které bylo vypracováno ve spolupráci Komisí pro udržitelnost.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V týdnu od  14. 3. 2022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s-CZ" sz="1600" dirty="0"/>
              <a:t>Předloží opět komisi ke konzultaci.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V týdnu od 21. 3.  2022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cs-CZ" sz="1600" dirty="0"/>
              <a:t>Finální návrh předloží PPM, který návrh </a:t>
            </a:r>
            <a:r>
              <a:rPr lang="cs-CZ" sz="1600" dirty="0" err="1"/>
              <a:t>opřipomínkuje</a:t>
            </a:r>
            <a:r>
              <a:rPr lang="cs-CZ" sz="1600" dirty="0"/>
              <a:t> a vybere priority pro komunikaci na programové konferenci a nechá poté schválit VV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58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ERASMUS + SPORT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457200" y="820396"/>
            <a:ext cx="8438972" cy="3689248"/>
          </a:xfrm>
        </p:spPr>
        <p:txBody>
          <a:bodyPr/>
          <a:lstStyle/>
          <a:p>
            <a:pPr lvl="0"/>
            <a:r>
              <a:rPr lang="en-US" u="sng" dirty="0"/>
              <a:t>Seri</a:t>
            </a:r>
            <a:r>
              <a:rPr lang="cs-CZ" u="sng" dirty="0" err="1"/>
              <a:t>ál</a:t>
            </a:r>
            <a:r>
              <a:rPr lang="cs-CZ" u="sng" dirty="0"/>
              <a:t> webinářů: </a:t>
            </a:r>
            <a:r>
              <a:rPr lang="en-US" u="sng" dirty="0"/>
              <a:t>Erasmus +: </a:t>
            </a:r>
            <a:r>
              <a:rPr lang="en-US" u="sng" dirty="0" err="1"/>
              <a:t>Nové</a:t>
            </a:r>
            <a:r>
              <a:rPr lang="en-US" u="sng" dirty="0"/>
              <a:t> </a:t>
            </a:r>
            <a:r>
              <a:rPr lang="en-US" u="sng" dirty="0" err="1"/>
              <a:t>příležitosti</a:t>
            </a:r>
            <a:r>
              <a:rPr lang="en-US" u="sng" dirty="0"/>
              <a:t> pro </a:t>
            </a:r>
            <a:r>
              <a:rPr lang="en-US" u="sng" dirty="0" err="1"/>
              <a:t>český</a:t>
            </a:r>
            <a:r>
              <a:rPr lang="en-US" u="sng" dirty="0"/>
              <a:t> sport</a:t>
            </a:r>
            <a:endParaRPr lang="cs-CZ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5 webinářů v průběhu ledna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Spolupráce ČOV, Dům zahraniční spolupráce a jeho bruselská kancléř CZELO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Celkově přes </a:t>
            </a:r>
            <a:r>
              <a:rPr lang="en-US" sz="1600" dirty="0"/>
              <a:t>200 registrovaných </a:t>
            </a:r>
            <a:r>
              <a:rPr lang="en-US" sz="1600" dirty="0" err="1"/>
              <a:t>účastníků</a:t>
            </a:r>
            <a:endParaRPr lang="cs-CZ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Speakeři</a:t>
            </a:r>
            <a:r>
              <a:rPr lang="cs-CZ" sz="1600" dirty="0"/>
              <a:t> z řad úspěšných žadatelů ze sportovcích organizací (florbal, horolezci, pozemní hokej, ČOV)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Výstupy: 5 podrobných prezentací, cca 7 hodin záznamu (dostupné na webu sportovní diplomacie ČOV)</a:t>
            </a:r>
          </a:p>
          <a:p>
            <a:pPr lvl="0"/>
            <a:br>
              <a:rPr lang="en-US" sz="1600" dirty="0"/>
            </a:br>
            <a:endParaRPr lang="cs-CZ" sz="1600" b="1" dirty="0"/>
          </a:p>
        </p:txBody>
      </p:sp>
      <p:sp>
        <p:nvSpPr>
          <p:cNvPr id="3" name="Obdélník 2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pic>
        <p:nvPicPr>
          <p:cNvPr id="1026" name="Picture 2" descr="No alternative text description for this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3" b="8519"/>
          <a:stretch/>
        </p:blipFill>
        <p:spPr bwMode="auto">
          <a:xfrm>
            <a:off x="2740223" y="3584312"/>
            <a:ext cx="3663554" cy="147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5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ERASMUS + SPORT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457200" y="1089335"/>
            <a:ext cx="8281164" cy="3798444"/>
          </a:xfrm>
        </p:spPr>
        <p:txBody>
          <a:bodyPr/>
          <a:lstStyle/>
          <a:p>
            <a:pPr lvl="0"/>
            <a:r>
              <a:rPr lang="cs-CZ" u="sng" dirty="0"/>
              <a:t>Výsledky výzvy z r. 2021 (české sportovní organizace)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/>
              <a:t>Svaz pozemního hokeje uspěl se svým projektem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800" dirty="0"/>
              <a:t>ČOV nově partnerem projektu GAMES zaměřeného na genderovou rovnost ve vedoucích pozicích ve sportu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Seznam všech úspěšných projektů ještě nebyl publikován</a:t>
            </a:r>
          </a:p>
          <a:p>
            <a:pPr lvl="0"/>
            <a:endParaRPr lang="cs-CZ" sz="1800" dirty="0"/>
          </a:p>
          <a:p>
            <a:pPr lvl="0"/>
            <a:r>
              <a:rPr lang="cs-CZ" u="sng" dirty="0"/>
              <a:t>Výzva pro r. 2022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Uzávěrka 23. března, výsledky v průběhu října/listopadu</a:t>
            </a:r>
            <a:br>
              <a:rPr lang="en-US" sz="1600" dirty="0"/>
            </a:br>
            <a:endParaRPr lang="cs-CZ" sz="1600" b="1" dirty="0"/>
          </a:p>
        </p:txBody>
      </p:sp>
      <p:sp>
        <p:nvSpPr>
          <p:cNvPr id="3" name="Obdélník 2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7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ASAP</a:t>
            </a:r>
            <a:endParaRPr lang="en-US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346105" y="870489"/>
            <a:ext cx="8340695" cy="3602053"/>
          </a:xfrm>
        </p:spPr>
        <p:txBody>
          <a:bodyPr/>
          <a:lstStyle/>
          <a:p>
            <a:pPr lvl="0"/>
            <a:r>
              <a:rPr lang="cs-CZ" u="sng" dirty="0"/>
              <a:t>Novinky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HU NOC – dokončení strategie udržitelnosti, schválení plénem na jaře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Prezentace projektu na jednání komise EOC „</a:t>
            </a:r>
            <a:r>
              <a:rPr lang="cs-CZ" dirty="0" err="1"/>
              <a:t>Sustainability</a:t>
            </a:r>
            <a:r>
              <a:rPr lang="cs-CZ" dirty="0"/>
              <a:t> and </a:t>
            </a:r>
            <a:r>
              <a:rPr lang="cs-CZ" dirty="0" err="1"/>
              <a:t>Active</a:t>
            </a:r>
            <a:r>
              <a:rPr lang="cs-CZ" dirty="0"/>
              <a:t> Society“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Hlavní výstupy projektu - průvodce tvorbou strategie udržitelnosti a doprovodné dokumenty – obsahově dokončeny – práce na grafice</a:t>
            </a:r>
          </a:p>
          <a:p>
            <a:pPr lvl="0"/>
            <a:r>
              <a:rPr lang="cs-CZ" u="sng" dirty="0"/>
              <a:t>Další kroky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Březen – pravidelná online schůzka partnerů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Duben – projektový meeting v Budapešti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Květen – bilaterální studijní cesta – ČOV </a:t>
            </a:r>
            <a:r>
              <a:rPr lang="cs-CZ" sz="1600" dirty="0">
                <a:sym typeface="Symbol" panose="05050102010706020507" pitchFamily="18" charset="2"/>
              </a:rPr>
              <a:t> DOSB</a:t>
            </a:r>
            <a:endParaRPr lang="cs-CZ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Červen – projektový meeting v Bratislavě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Říjen/listopad – závěrečná konference v Praze</a:t>
            </a:r>
          </a:p>
          <a:p>
            <a:pPr lvl="0"/>
            <a:endParaRPr lang="cs-CZ" dirty="0"/>
          </a:p>
          <a:p>
            <a:pPr lvl="1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u="sng" dirty="0"/>
          </a:p>
          <a:p>
            <a:pPr algn="ctr"/>
            <a:r>
              <a:rPr lang="cs-CZ" sz="2800" dirty="0"/>
              <a:t> </a:t>
            </a:r>
          </a:p>
          <a:p>
            <a:pPr lvl="2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dirty="0"/>
          </a:p>
          <a:p>
            <a:r>
              <a:rPr lang="cs-CZ" dirty="0"/>
              <a:t>	</a:t>
            </a:r>
          </a:p>
          <a:p>
            <a:pPr marL="342900" indent="-342900">
              <a:buFont typeface="Arial"/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27" y="205979"/>
            <a:ext cx="1466993" cy="103073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0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389964" y="1072529"/>
            <a:ext cx="8555561" cy="1285283"/>
          </a:xfrm>
        </p:spPr>
        <p:txBody>
          <a:bodyPr/>
          <a:lstStyle/>
          <a:p>
            <a:pPr marL="457200" lvl="1" indent="0">
              <a:buNone/>
            </a:pPr>
            <a:endParaRPr lang="cs-CZ" sz="1400" dirty="0"/>
          </a:p>
          <a:p>
            <a:pPr lvl="1"/>
            <a:endParaRPr lang="cs-CZ" sz="1400" dirty="0"/>
          </a:p>
          <a:p>
            <a:r>
              <a:rPr lang="cs-CZ" b="1" dirty="0"/>
              <a:t> </a:t>
            </a:r>
            <a:endParaRPr lang="cs-CZ" sz="1400" dirty="0"/>
          </a:p>
          <a:p>
            <a:endParaRPr lang="cs-CZ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3D17B5B-A0BF-4742-A5E6-AE41F0AFD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659" y="292945"/>
            <a:ext cx="1723141" cy="527595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5AF713B-9025-4BAC-8CC6-AA10F20C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</p:spPr>
        <p:txBody>
          <a:bodyPr/>
          <a:lstStyle/>
          <a:p>
            <a:r>
              <a:rPr lang="cs-CZ" dirty="0"/>
              <a:t>EWOS</a:t>
            </a:r>
            <a:endParaRPr lang="en-US" dirty="0"/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CEE246B5-39F0-4295-B18E-604BEFC21C5F}"/>
              </a:ext>
            </a:extLst>
          </p:cNvPr>
          <p:cNvSpPr txBox="1">
            <a:spLocks/>
          </p:cNvSpPr>
          <p:nvPr/>
        </p:nvSpPr>
        <p:spPr>
          <a:xfrm>
            <a:off x="477572" y="3478845"/>
            <a:ext cx="8555561" cy="90662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Město Brno zaslalo oficiální žádost o vládní garanci premiérovi Petrovi Fialovi  </a:t>
            </a:r>
          </a:p>
          <a:p>
            <a:endParaRPr lang="en-US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2A23DF41-9CF8-401C-8572-EDA71ABE157A}"/>
              </a:ext>
            </a:extLst>
          </p:cNvPr>
          <p:cNvSpPr txBox="1">
            <a:spLocks/>
          </p:cNvSpPr>
          <p:nvPr/>
        </p:nvSpPr>
        <p:spPr>
          <a:xfrm>
            <a:off x="457200" y="2647817"/>
            <a:ext cx="8229600" cy="50522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A27E48"/>
                </a:solidFill>
                <a:latin typeface="Myriad Pro Semibold"/>
                <a:ea typeface="+mj-ea"/>
                <a:cs typeface="Myriad Pro Semibold"/>
              </a:defRPr>
            </a:lvl1pPr>
          </a:lstStyle>
          <a:p>
            <a:r>
              <a:rPr lang="cs-CZ" dirty="0"/>
              <a:t>EYOF</a:t>
            </a:r>
            <a:endParaRPr lang="en-US" dirty="0"/>
          </a:p>
        </p:txBody>
      </p:sp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id="{7B74B79E-A012-4EFA-877E-965EF9DF8099}"/>
              </a:ext>
            </a:extLst>
          </p:cNvPr>
          <p:cNvSpPr txBox="1">
            <a:spLocks/>
          </p:cNvSpPr>
          <p:nvPr/>
        </p:nvSpPr>
        <p:spPr>
          <a:xfrm>
            <a:off x="477572" y="1001205"/>
            <a:ext cx="8281164" cy="379844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rgbClr val="1E1D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Příprava projektové žádosti pro 2022 a 2023.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Termín odevzdání žádosti 15. 3.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Zahájení EWOS s ohledem na předsednictví ČR v Radě EU koordinováno s NSA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Návaznost na aktivity předchozích ročníků (podpora náborových akcí, RF SOV, Sokol, FISAF, konference)</a:t>
            </a:r>
          </a:p>
          <a:p>
            <a:br>
              <a:rPr lang="en-US" sz="1600" dirty="0"/>
            </a:b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6711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OF – mezinárodní rozměr</a:t>
            </a:r>
            <a:endParaRPr lang="en-US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0"/>
          </p:nvPr>
        </p:nvSpPr>
        <p:spPr>
          <a:xfrm>
            <a:off x="346105" y="770723"/>
            <a:ext cx="5396669" cy="3602053"/>
          </a:xfrm>
        </p:spPr>
        <p:txBody>
          <a:bodyPr/>
          <a:lstStyle/>
          <a:p>
            <a:pPr lvl="0"/>
            <a:r>
              <a:rPr lang="cs-CZ" sz="1600" u="sng" dirty="0"/>
              <a:t>Olympijské Festivaly 2022 ve světě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Litva, Slovensko, OF v Brně – největší, nejdéle trvající </a:t>
            </a:r>
            <a:endParaRPr lang="cs-CZ" sz="1600" u="sng" dirty="0"/>
          </a:p>
          <a:p>
            <a:pPr lvl="0"/>
            <a:r>
              <a:rPr lang="cs-CZ" sz="1600" u="sng" dirty="0"/>
              <a:t>Studijní návštěva OF v Brně </a:t>
            </a:r>
            <a:endParaRPr lang="en-US" sz="1600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11.2. – NOV </a:t>
            </a:r>
            <a:r>
              <a:rPr lang="en-US" sz="1600" dirty="0" err="1"/>
              <a:t>Slovenska</a:t>
            </a:r>
            <a:r>
              <a:rPr lang="en-US" sz="1600" dirty="0"/>
              <a:t> – </a:t>
            </a:r>
            <a:r>
              <a:rPr lang="en-US" sz="1600" dirty="0" err="1"/>
              <a:t>zam</a:t>
            </a:r>
            <a:r>
              <a:rPr lang="cs-CZ" sz="1600" dirty="0" err="1"/>
              <a:t>ěření</a:t>
            </a:r>
            <a:r>
              <a:rPr lang="cs-CZ" sz="1600" dirty="0"/>
              <a:t> na olympijské vzdělávání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16.-17.2.</a:t>
            </a:r>
            <a:r>
              <a:rPr lang="en-US" sz="1600" dirty="0"/>
              <a:t> – NOV </a:t>
            </a:r>
            <a:r>
              <a:rPr lang="cs-CZ" sz="1600" dirty="0"/>
              <a:t>Litvy a Německa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dirty="0"/>
              <a:t>Podrobná prohlídka areálu, výměna zkušeností v hlavních oblastech organizace, testování sportovišť</a:t>
            </a:r>
          </a:p>
          <a:p>
            <a:pPr lvl="0"/>
            <a:endParaRPr lang="cs-CZ" u="sng" dirty="0"/>
          </a:p>
          <a:p>
            <a:pPr lvl="0"/>
            <a:endParaRPr lang="cs-CZ" dirty="0"/>
          </a:p>
          <a:p>
            <a:pPr lvl="1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u="sng" dirty="0"/>
          </a:p>
          <a:p>
            <a:pPr algn="ctr"/>
            <a:r>
              <a:rPr lang="cs-CZ" sz="2800" dirty="0"/>
              <a:t> </a:t>
            </a:r>
          </a:p>
          <a:p>
            <a:pPr lvl="2" indent="0">
              <a:buNone/>
            </a:pPr>
            <a:endParaRPr lang="cs-CZ" sz="1800" dirty="0"/>
          </a:p>
          <a:p>
            <a:pPr lvl="1" indent="0">
              <a:buNone/>
            </a:pPr>
            <a:endParaRPr lang="cs-CZ" sz="1800" dirty="0"/>
          </a:p>
          <a:p>
            <a:r>
              <a:rPr lang="cs-CZ" dirty="0"/>
              <a:t>	</a:t>
            </a:r>
          </a:p>
          <a:p>
            <a:pPr marL="342900" indent="-342900">
              <a:buFont typeface="Arial"/>
              <a:buAutoNum type="arabicPeriod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  <a:p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  <a:endParaRPr lang="en-US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55779"/>
              </p:ext>
            </p:extLst>
          </p:nvPr>
        </p:nvGraphicFramePr>
        <p:xfrm>
          <a:off x="367470" y="3314700"/>
          <a:ext cx="533684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6849">
                  <a:extLst>
                    <a:ext uri="{9D8B030D-6E8A-4147-A177-3AD203B41FA5}">
                      <a16:colId xmlns:a16="http://schemas.microsoft.com/office/drawing/2014/main" val="218846352"/>
                    </a:ext>
                  </a:extLst>
                </a:gridCol>
              </a:tblGrid>
              <a:tr h="16883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/>
                        <a:t>„</a:t>
                      </a:r>
                      <a:r>
                        <a:rPr lang="de-DE" sz="1600" b="0" dirty="0"/>
                        <a:t>I am </a:t>
                      </a:r>
                      <a:r>
                        <a:rPr lang="de-DE" sz="1600" b="0" dirty="0" err="1"/>
                        <a:t>very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grateful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for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the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opportunity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to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meet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you</a:t>
                      </a:r>
                      <a:r>
                        <a:rPr lang="de-DE" sz="1600" b="0" dirty="0"/>
                        <a:t> all in </a:t>
                      </a:r>
                      <a:r>
                        <a:rPr lang="de-DE" sz="1600" b="0" dirty="0" err="1"/>
                        <a:t>person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and</a:t>
                      </a:r>
                      <a:r>
                        <a:rPr lang="de-DE" sz="1600" b="0" dirty="0"/>
                        <a:t> a </a:t>
                      </a:r>
                      <a:r>
                        <a:rPr lang="de-DE" sz="1600" b="0" dirty="0" err="1"/>
                        <a:t>first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hand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impression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of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the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amazing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olympic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festival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you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have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organized</a:t>
                      </a:r>
                      <a:r>
                        <a:rPr lang="de-DE" sz="1600" b="0" dirty="0"/>
                        <a:t>. </a:t>
                      </a:r>
                      <a:r>
                        <a:rPr lang="cs-CZ" sz="1600" b="0" dirty="0" err="1"/>
                        <a:t>It</a:t>
                      </a:r>
                      <a:r>
                        <a:rPr lang="cs-CZ" sz="1600" b="0" dirty="0"/>
                        <a:t> </a:t>
                      </a:r>
                      <a:r>
                        <a:rPr lang="de-DE" sz="1600" b="0" dirty="0"/>
                        <a:t>was a </a:t>
                      </a:r>
                      <a:r>
                        <a:rPr lang="de-DE" sz="1600" b="0" dirty="0" err="1"/>
                        <a:t>motivating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experience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and</a:t>
                      </a:r>
                      <a:r>
                        <a:rPr lang="de-DE" sz="1600" b="0" dirty="0"/>
                        <a:t> I </a:t>
                      </a:r>
                      <a:r>
                        <a:rPr lang="de-DE" sz="1600" b="0" dirty="0" err="1"/>
                        <a:t>hope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to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be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able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to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spread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some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enthusiasm</a:t>
                      </a:r>
                      <a:r>
                        <a:rPr lang="de-DE" sz="1600" b="0" dirty="0"/>
                        <a:t> in </a:t>
                      </a:r>
                      <a:r>
                        <a:rPr lang="de-DE" sz="1600" b="0" dirty="0" err="1"/>
                        <a:t>our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team</a:t>
                      </a:r>
                      <a:r>
                        <a:rPr lang="de-DE" sz="1600" b="0" dirty="0"/>
                        <a:t>. I </a:t>
                      </a:r>
                      <a:r>
                        <a:rPr lang="de-DE" sz="1600" b="0" dirty="0" err="1"/>
                        <a:t>hopt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to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welcome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you</a:t>
                      </a:r>
                      <a:r>
                        <a:rPr lang="de-DE" sz="1600" b="0" dirty="0"/>
                        <a:t> in Germany </a:t>
                      </a:r>
                      <a:r>
                        <a:rPr lang="de-DE" sz="1600" b="0" dirty="0" err="1"/>
                        <a:t>for</a:t>
                      </a:r>
                      <a:r>
                        <a:rPr lang="de-DE" sz="1600" b="0" dirty="0"/>
                        <a:t> an </a:t>
                      </a:r>
                      <a:r>
                        <a:rPr lang="de-DE" sz="1600" b="0" dirty="0" err="1"/>
                        <a:t>olympic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festival</a:t>
                      </a:r>
                      <a:r>
                        <a:rPr lang="de-DE" sz="1600" b="0" dirty="0"/>
                        <a:t> in </a:t>
                      </a:r>
                      <a:r>
                        <a:rPr lang="de-DE" sz="1600" b="0" dirty="0" err="1"/>
                        <a:t>the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next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years</a:t>
                      </a:r>
                      <a:r>
                        <a:rPr lang="de-DE" sz="1600" b="0" dirty="0"/>
                        <a:t>.</a:t>
                      </a:r>
                      <a:endParaRPr lang="cs-CZ" sz="1600" b="0" dirty="0"/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/>
                        <a:t>Benjamin Sahel, DOSB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505200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79" y="892593"/>
            <a:ext cx="3257722" cy="217181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79" y="3064407"/>
            <a:ext cx="3257721" cy="207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4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9C5DB-433A-497E-8D5B-6DE626D8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DIPLOMACIE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C56A26-75AF-4612-8E56-0273BD0BD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Zimní semestr úspěšně ukončen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3D8DE8D-EC49-4544-96BB-E10FAB729C8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u="sng" dirty="0"/>
              <a:t>Letní semestr:</a:t>
            </a:r>
          </a:p>
          <a:p>
            <a:r>
              <a:rPr lang="cs-CZ" dirty="0"/>
              <a:t>25. – 27. 2. Workshop k prezentačním dovednostem </a:t>
            </a:r>
          </a:p>
          <a:p>
            <a:r>
              <a:rPr lang="cs-CZ" dirty="0"/>
              <a:t>11. – 13. 3. Základy marketingu</a:t>
            </a:r>
          </a:p>
          <a:p>
            <a:r>
              <a:rPr lang="cs-CZ" dirty="0"/>
              <a:t>8. – 10. 4. Mezikulturní komunikace</a:t>
            </a:r>
          </a:p>
          <a:p>
            <a:r>
              <a:rPr lang="cs-CZ" dirty="0"/>
              <a:t>22. – 24. 4. </a:t>
            </a:r>
            <a:r>
              <a:rPr lang="pt-BR" dirty="0"/>
              <a:t>Komunikace a práce s médii</a:t>
            </a:r>
            <a:endParaRPr lang="cs-CZ" dirty="0"/>
          </a:p>
          <a:p>
            <a:r>
              <a:rPr lang="cs-CZ" dirty="0"/>
              <a:t>Květen, červen 2022: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Studijní cesta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Odevzdání závěrečné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Obhajoby</a:t>
            </a:r>
          </a:p>
        </p:txBody>
      </p:sp>
    </p:spTree>
    <p:extLst>
      <p:ext uri="{BB962C8B-B14F-4D97-AF65-F5344CB8AC3E}">
        <p14:creationId xmlns:p14="http://schemas.microsoft.com/office/powerpoint/2010/main" val="415706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C3F418-EA6D-466E-AE94-444FB676C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345" y="-4564"/>
            <a:ext cx="5678655" cy="30664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DD7D0A2-6EB1-489E-8405-93B842A0A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165" y="2935705"/>
            <a:ext cx="2347193" cy="216009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991C7EC-B918-49FF-A102-28C85F0C9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357" y="2935705"/>
            <a:ext cx="2302971" cy="2160098"/>
          </a:xfrm>
          <a:prstGeom prst="rect">
            <a:avLst/>
          </a:prstGeom>
        </p:spPr>
      </p:pic>
      <p:pic>
        <p:nvPicPr>
          <p:cNvPr id="1026" name="Picture 2" descr="Linkedin Logo, history, meaning, symbol, PNG">
            <a:extLst>
              <a:ext uri="{FF2B5EF4-FFF2-40B4-BE49-F238E27FC236}">
                <a16:creationId xmlns:a16="http://schemas.microsoft.com/office/drawing/2014/main" id="{5BA8E009-6791-4C3F-AC5E-AFA626AB9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7" y="52053"/>
            <a:ext cx="2791326" cy="157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7EED356-82C2-4841-BBE3-A3FEB257E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35705"/>
            <a:ext cx="2345649" cy="21600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F34AE2F-00CD-4D94-B0F2-0083E62CD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1207" y="2986014"/>
            <a:ext cx="2272793" cy="21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0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75087"/>
            <a:ext cx="7772400" cy="796614"/>
          </a:xfrm>
        </p:spPr>
        <p:txBody>
          <a:bodyPr/>
          <a:lstStyle/>
          <a:p>
            <a:r>
              <a:rPr lang="cs-CZ" dirty="0"/>
              <a:t>STRATEGIE UDRŽITELNOSTI 	ČOV</a:t>
            </a:r>
          </a:p>
        </p:txBody>
      </p:sp>
    </p:spTree>
    <p:extLst>
      <p:ext uri="{BB962C8B-B14F-4D97-AF65-F5344CB8AC3E}">
        <p14:creationId xmlns:p14="http://schemas.microsoft.com/office/powerpoint/2010/main" val="3496070588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9929</TotalTime>
  <Words>1053</Words>
  <Application>Microsoft Office PowerPoint</Application>
  <PresentationFormat>Předvádění na obrazovce (16:9)</PresentationFormat>
  <Paragraphs>156</Paragraphs>
  <Slides>14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Myriad Pro Semibold</vt:lpstr>
      <vt:lpstr>Symbol</vt:lpstr>
      <vt:lpstr>Vlastní návrh</vt:lpstr>
      <vt:lpstr>1_Office Theme</vt:lpstr>
      <vt:lpstr>ZAHRANIČNÍ ODDĚLENÍ ČOV</vt:lpstr>
      <vt:lpstr>ERASMUS + SPORT</vt:lpstr>
      <vt:lpstr>ERASMUS + SPORT</vt:lpstr>
      <vt:lpstr>ASAP</vt:lpstr>
      <vt:lpstr>EWOS</vt:lpstr>
      <vt:lpstr>OF – mezinárodní rozměr</vt:lpstr>
      <vt:lpstr>SPORTOVNÍ DIPLOMACIE</vt:lpstr>
      <vt:lpstr>Prezentace aplikace PowerPoint</vt:lpstr>
      <vt:lpstr>STRATEGIE UDRŽITELNOSTI  ČOV</vt:lpstr>
      <vt:lpstr>STRATEGIE UDRŽITELNOSTI</vt:lpstr>
      <vt:lpstr>NÁVRH NOVÉHO ČLENA KOMISE PRO UDRŽITELNOST </vt:lpstr>
      <vt:lpstr>IMPLEMENTACE STRATEGIE UDRŽITELNOSTI</vt:lpstr>
      <vt:lpstr>HLAVNÍ OBLASTI DISKUZÍ</vt:lpstr>
      <vt:lpstr>DALŠÍ KROKY </vt:lpstr>
    </vt:vector>
  </TitlesOfParts>
  <Company>FPS repro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Zdenek</dc:creator>
  <cp:lastModifiedBy>zemanova</cp:lastModifiedBy>
  <cp:revision>486</cp:revision>
  <cp:lastPrinted>2020-02-25T14:33:15Z</cp:lastPrinted>
  <dcterms:created xsi:type="dcterms:W3CDTF">2017-04-24T14:29:13Z</dcterms:created>
  <dcterms:modified xsi:type="dcterms:W3CDTF">2022-02-27T19:42:43Z</dcterms:modified>
</cp:coreProperties>
</file>