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</p:sldMasterIdLst>
  <p:notesMasterIdLst>
    <p:notesMasterId r:id="rId10"/>
  </p:notesMasterIdLst>
  <p:handoutMasterIdLst>
    <p:handoutMasterId r:id="rId11"/>
  </p:handoutMasterIdLst>
  <p:sldIdLst>
    <p:sldId id="432" r:id="rId3"/>
    <p:sldId id="446" r:id="rId4"/>
    <p:sldId id="447" r:id="rId5"/>
    <p:sldId id="436" r:id="rId6"/>
    <p:sldId id="444" r:id="rId7"/>
    <p:sldId id="442" r:id="rId8"/>
    <p:sldId id="445" r:id="rId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rz" initials="K" lastIdx="1" clrIdx="0">
    <p:extLst>
      <p:ext uri="{19B8F6BF-5375-455C-9EA6-DF929625EA0E}">
        <p15:presenceInfo xmlns:p15="http://schemas.microsoft.com/office/powerpoint/2012/main" userId="Krystr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95507" autoAdjust="0"/>
  </p:normalViewPr>
  <p:slideViewPr>
    <p:cSldViewPr snapToGrid="0" snapToObjects="1">
      <p:cViewPr varScale="1">
        <p:scale>
          <a:sx n="108" d="100"/>
          <a:sy n="108" d="100"/>
        </p:scale>
        <p:origin x="821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3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7B8B-E182-4A66-811B-6EC308C1DCB4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3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C357-2CCE-4E56-9B72-65A4BDE46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0A00-7087-4460-B45D-AFFADDC5CFB6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9075-E772-4D14-88EC-77BB71AC1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8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2DD07-E1B6-0546-9574-938E5DE5E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3881" y="3073071"/>
            <a:ext cx="2896238" cy="1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9935D5-4E80-3640-AD97-FCCB0D506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CBB393-AE5E-7445-B8BB-A30D67D2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B830A0-C19B-7A44-B7B4-6CF7F4364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8B9E61-A66D-F846-A360-4E4A8CEAD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8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3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90C5-29DE-4F5C-8ADB-974D4FDC14B5}" type="datetimeFigureOut">
              <a:rPr lang="cs-CZ" smtClean="0"/>
              <a:t>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ZAHRANIČNÍ ÚSEK ČOV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6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ASAP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6" y="711200"/>
            <a:ext cx="8382573" cy="3602053"/>
          </a:xfrm>
        </p:spPr>
        <p:txBody>
          <a:bodyPr/>
          <a:lstStyle/>
          <a:p>
            <a:pPr marL="374650" lvl="2" indent="-285750"/>
            <a:r>
              <a:rPr lang="cs-CZ" sz="1600" u="sng" dirty="0" smtClean="0"/>
              <a:t>3. – 5. 8. 2021 Bilaterální schůzka </a:t>
            </a:r>
            <a:r>
              <a:rPr lang="cs-CZ" sz="1600" dirty="0" smtClean="0"/>
              <a:t>s DOSB mentorkou -  </a:t>
            </a:r>
            <a:r>
              <a:rPr lang="cs-CZ" sz="1600" dirty="0" err="1" smtClean="0"/>
              <a:t>Biancou</a:t>
            </a:r>
            <a:r>
              <a:rPr lang="cs-CZ" sz="1600" dirty="0" smtClean="0"/>
              <a:t> </a:t>
            </a:r>
            <a:r>
              <a:rPr lang="cs-CZ" sz="1600" dirty="0" err="1" smtClean="0"/>
              <a:t>Quadrocus</a:t>
            </a:r>
            <a:endParaRPr lang="cs-CZ" sz="1600" dirty="0" smtClean="0"/>
          </a:p>
          <a:p>
            <a:pPr marL="831850" lvl="3" indent="-285750"/>
            <a:r>
              <a:rPr lang="cs-CZ" sz="1600" dirty="0" smtClean="0"/>
              <a:t>Schůzka nad strategií udržitelnosti ČOV, akčním plánem</a:t>
            </a:r>
          </a:p>
          <a:p>
            <a:pPr marL="831850" lvl="3" indent="-285750"/>
            <a:r>
              <a:rPr lang="cs-CZ" sz="1600" dirty="0" smtClean="0"/>
              <a:t>Prezentace aktivit DOSB v oblasti užitelnosti</a:t>
            </a:r>
          </a:p>
          <a:p>
            <a:pPr marL="831850" lvl="3" indent="-285750"/>
            <a:r>
              <a:rPr lang="cs-CZ" sz="1600" dirty="0" smtClean="0"/>
              <a:t>Návštěva olympijských festivalů a prezentace udržitelných aktivit</a:t>
            </a:r>
          </a:p>
          <a:p>
            <a:pPr marL="88900" lvl="2" indent="0">
              <a:buNone/>
            </a:pPr>
            <a:endParaRPr lang="cs-CZ" sz="1600" dirty="0" smtClean="0"/>
          </a:p>
          <a:p>
            <a:pPr marL="374650" lvl="2" indent="-285750"/>
            <a:r>
              <a:rPr lang="cs-CZ" sz="1600" dirty="0" smtClean="0"/>
              <a:t>8. 9. 2021 </a:t>
            </a:r>
            <a:r>
              <a:rPr lang="cs-CZ" sz="1600" dirty="0" err="1" smtClean="0"/>
              <a:t>Catch</a:t>
            </a:r>
            <a:r>
              <a:rPr lang="cs-CZ" sz="1600" dirty="0" smtClean="0"/>
              <a:t>-up call projektového týmu</a:t>
            </a:r>
          </a:p>
          <a:p>
            <a:pPr marL="374650" lvl="2" indent="-285750"/>
            <a:r>
              <a:rPr lang="cs-CZ" sz="1600" dirty="0" smtClean="0"/>
              <a:t>21. 9. 2021 Komunikační seminář s Matthew Capelli</a:t>
            </a:r>
          </a:p>
          <a:p>
            <a:pPr marL="374650" lvl="2" indent="-285750"/>
            <a:r>
              <a:rPr lang="cs-CZ" sz="1600" dirty="0" smtClean="0"/>
              <a:t>11. – 13. 10. 2021 </a:t>
            </a:r>
            <a:r>
              <a:rPr lang="cs-CZ" sz="1600" u="sng" dirty="0" smtClean="0"/>
              <a:t>Team meeting  v Kodani</a:t>
            </a:r>
          </a:p>
          <a:p>
            <a:pPr marL="831850" lvl="3" indent="-285750"/>
            <a:r>
              <a:rPr lang="cs-CZ" sz="1600" dirty="0"/>
              <a:t>F</a:t>
            </a:r>
            <a:r>
              <a:rPr lang="cs-CZ" sz="1600" dirty="0" smtClean="0"/>
              <a:t>inalizace </a:t>
            </a:r>
            <a:r>
              <a:rPr lang="cs-CZ" sz="1600" dirty="0" err="1"/>
              <a:t>Road</a:t>
            </a:r>
            <a:r>
              <a:rPr lang="cs-CZ" sz="1600" dirty="0"/>
              <a:t> Map strategie </a:t>
            </a:r>
            <a:r>
              <a:rPr lang="cs-CZ" sz="1600" dirty="0" smtClean="0"/>
              <a:t>udržitelnosti</a:t>
            </a:r>
          </a:p>
          <a:p>
            <a:pPr marL="831850" lvl="3" indent="-285750"/>
            <a:r>
              <a:rPr lang="cs-CZ" sz="1600" dirty="0" smtClean="0"/>
              <a:t>Prezentace strategií udržitelnosti </a:t>
            </a:r>
            <a:r>
              <a:rPr lang="cs-CZ" sz="1600" dirty="0" err="1" smtClean="0"/>
              <a:t>mentees</a:t>
            </a:r>
            <a:endParaRPr lang="cs-CZ" sz="1600" dirty="0" smtClean="0"/>
          </a:p>
          <a:p>
            <a:pPr marL="831850" lvl="3" indent="-285750"/>
            <a:r>
              <a:rPr lang="cs-CZ" sz="1600" dirty="0" smtClean="0"/>
              <a:t>Prezentace „</a:t>
            </a:r>
            <a:r>
              <a:rPr lang="cs-CZ" sz="1600" dirty="0" err="1" smtClean="0"/>
              <a:t>best</a:t>
            </a:r>
            <a:r>
              <a:rPr lang="cs-CZ" sz="1600" dirty="0" smtClean="0"/>
              <a:t> </a:t>
            </a:r>
            <a:r>
              <a:rPr lang="cs-CZ" sz="1600" dirty="0" err="1" smtClean="0"/>
              <a:t>practises</a:t>
            </a:r>
            <a:r>
              <a:rPr lang="cs-CZ" sz="1600" dirty="0" smtClean="0"/>
              <a:t>“ Dánského olympijského výboru</a:t>
            </a:r>
            <a:endParaRPr lang="cs-CZ" sz="1600" dirty="0"/>
          </a:p>
          <a:p>
            <a:pPr marL="831850" lvl="3" indent="-285750"/>
            <a:endParaRPr lang="cs-CZ" sz="1600" u="sng" dirty="0" smtClean="0"/>
          </a:p>
          <a:p>
            <a:pPr marL="374650" lvl="2" indent="-285750"/>
            <a:endParaRPr lang="cs-CZ" sz="1600" u="sng" dirty="0" smtClean="0"/>
          </a:p>
          <a:p>
            <a:pPr marL="374650" lvl="2" indent="-285750"/>
            <a:endParaRPr lang="cs-CZ" sz="1600" u="sng" dirty="0" smtClean="0"/>
          </a:p>
          <a:p>
            <a:pPr marL="285750"/>
            <a:endParaRPr lang="en-US" sz="1100" dirty="0"/>
          </a:p>
          <a:p>
            <a:endParaRPr lang="cs-CZ" sz="1400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4" y="71509"/>
            <a:ext cx="1330261" cy="93466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21" y="1876826"/>
            <a:ext cx="2392214" cy="31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ASAP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6" y="711200"/>
            <a:ext cx="8382573" cy="3602053"/>
          </a:xfrm>
        </p:spPr>
        <p:txBody>
          <a:bodyPr/>
          <a:lstStyle/>
          <a:p>
            <a:pPr marL="88900" lvl="2" indent="0">
              <a:buNone/>
            </a:pPr>
            <a:r>
              <a:rPr lang="cs-CZ" sz="1600" u="sng" dirty="0" smtClean="0"/>
              <a:t>STRATEGIE UDŽITELNOSTI ČOV</a:t>
            </a:r>
          </a:p>
          <a:p>
            <a:pPr marL="431800" lvl="2" indent="-342900">
              <a:buAutoNum type="arabicParenR"/>
            </a:pPr>
            <a:r>
              <a:rPr lang="cs-CZ" sz="1200" dirty="0"/>
              <a:t>M</a:t>
            </a:r>
            <a:r>
              <a:rPr lang="cs-CZ" sz="1200" dirty="0" smtClean="0"/>
              <a:t>aximální varianta</a:t>
            </a:r>
          </a:p>
          <a:p>
            <a:pPr marL="831850" lvl="3" indent="-285750"/>
            <a:r>
              <a:rPr lang="cs-CZ" sz="1200" dirty="0" smtClean="0"/>
              <a:t>podrobná a detailní varianta</a:t>
            </a:r>
          </a:p>
          <a:p>
            <a:pPr marL="831850" lvl="3" indent="-285750"/>
            <a:r>
              <a:rPr lang="cs-CZ" sz="1200" dirty="0"/>
              <a:t>p</a:t>
            </a:r>
            <a:r>
              <a:rPr lang="cs-CZ" sz="1200" dirty="0" smtClean="0"/>
              <a:t>ro interní účely (ČOV  a Výkonný výbor)</a:t>
            </a:r>
          </a:p>
          <a:p>
            <a:pPr marL="431800" lvl="2" indent="-342900">
              <a:buAutoNum type="arabicParenR"/>
            </a:pPr>
            <a:r>
              <a:rPr lang="cs-CZ" sz="1200" dirty="0" smtClean="0"/>
              <a:t>Krátká varianta </a:t>
            </a:r>
          </a:p>
          <a:p>
            <a:pPr marL="831850" lvl="3" indent="-285750"/>
            <a:r>
              <a:rPr lang="cs-CZ" sz="1200" dirty="0" smtClean="0"/>
              <a:t>nejdůležitější body strategie</a:t>
            </a:r>
          </a:p>
          <a:p>
            <a:pPr marL="831850" lvl="3" indent="-285750"/>
            <a:r>
              <a:rPr lang="cs-CZ" sz="1200" dirty="0"/>
              <a:t>p</a:t>
            </a:r>
            <a:r>
              <a:rPr lang="cs-CZ" sz="1200" dirty="0" smtClean="0"/>
              <a:t>ro sdílení s veřejností</a:t>
            </a:r>
          </a:p>
          <a:p>
            <a:pPr marL="431800" lvl="2" indent="-342900">
              <a:buAutoNum type="arabicParenR" startAt="3"/>
            </a:pPr>
            <a:r>
              <a:rPr lang="cs-CZ" sz="1200" dirty="0" smtClean="0"/>
              <a:t>Akční plán 2021 - 2024</a:t>
            </a:r>
          </a:p>
          <a:p>
            <a:pPr marL="831850" lvl="3" indent="-285750"/>
            <a:r>
              <a:rPr lang="cs-CZ" sz="1200" dirty="0"/>
              <a:t>d</a:t>
            </a:r>
            <a:r>
              <a:rPr lang="cs-CZ" sz="1200" dirty="0" smtClean="0"/>
              <a:t>etailní zpracování jednotlivých kroků v časovém horizontu</a:t>
            </a:r>
          </a:p>
          <a:p>
            <a:pPr marL="831850" lvl="3" indent="-285750"/>
            <a:r>
              <a:rPr lang="cs-CZ" sz="1200" dirty="0"/>
              <a:t>s</a:t>
            </a:r>
            <a:r>
              <a:rPr lang="cs-CZ" sz="1200" dirty="0" smtClean="0"/>
              <a:t>tanovení zodpovědných osob </a:t>
            </a:r>
          </a:p>
          <a:p>
            <a:pPr marL="831850" lvl="3" indent="-285750"/>
            <a:r>
              <a:rPr lang="cs-CZ" sz="1200" dirty="0"/>
              <a:t>k</a:t>
            </a:r>
            <a:r>
              <a:rPr lang="cs-CZ" sz="1200" dirty="0" smtClean="0"/>
              <a:t>ontrolní mechanismy pro implementaci strategie</a:t>
            </a:r>
          </a:p>
          <a:p>
            <a:pPr marL="831850" lvl="3" indent="-285750"/>
            <a:r>
              <a:rPr lang="cs-CZ" sz="1200" dirty="0" smtClean="0"/>
              <a:t>interní dokument</a:t>
            </a:r>
          </a:p>
          <a:p>
            <a:pPr marL="88900" lvl="2" indent="0">
              <a:buNone/>
            </a:pPr>
            <a:r>
              <a:rPr lang="cs-CZ" sz="1600" u="sng" dirty="0" err="1" smtClean="0"/>
              <a:t>Next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steps</a:t>
            </a:r>
            <a:r>
              <a:rPr lang="cs-CZ" sz="1600" u="sng" dirty="0" smtClean="0"/>
              <a:t>:</a:t>
            </a:r>
          </a:p>
          <a:p>
            <a:pPr marL="374650" lvl="2" indent="-285750"/>
            <a:r>
              <a:rPr lang="cs-CZ" sz="1400" dirty="0" smtClean="0"/>
              <a:t>13. 9. 2021 - rozeslání strategie ke komentářům VV, </a:t>
            </a:r>
            <a:r>
              <a:rPr lang="cs-CZ" sz="1400" dirty="0" err="1" smtClean="0"/>
              <a:t>deadline</a:t>
            </a:r>
            <a:r>
              <a:rPr lang="cs-CZ" sz="1400" dirty="0" smtClean="0"/>
              <a:t> pro připomínky konec září</a:t>
            </a:r>
          </a:p>
          <a:p>
            <a:pPr marL="374650" lvl="2" indent="-285750"/>
            <a:r>
              <a:rPr lang="cs-CZ" sz="1400" dirty="0" smtClean="0"/>
              <a:t>Říjen  - finalizace strategie, draft krátké varianty, finalizace akčního plánu</a:t>
            </a:r>
          </a:p>
          <a:p>
            <a:pPr marL="374650" lvl="2" indent="-285750"/>
            <a:r>
              <a:rPr lang="cs-CZ" sz="1400" dirty="0" smtClean="0"/>
              <a:t>Schválení krátké varianty Výkonným Výborem</a:t>
            </a:r>
          </a:p>
          <a:p>
            <a:pPr marL="374650" lvl="2" indent="-285750"/>
            <a:endParaRPr lang="cs-CZ" sz="1600" u="sng" dirty="0" smtClean="0"/>
          </a:p>
          <a:p>
            <a:pPr marL="374650" lvl="2" indent="-285750"/>
            <a:endParaRPr lang="cs-CZ" sz="1600" u="sng" dirty="0" smtClean="0"/>
          </a:p>
          <a:p>
            <a:pPr marL="285750"/>
            <a:endParaRPr lang="en-US" sz="1100" dirty="0"/>
          </a:p>
          <a:p>
            <a:endParaRPr lang="cs-CZ" sz="1400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4" y="4097704"/>
            <a:ext cx="1330261" cy="93466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7" name="Obrázek 6" descr="\\SRVCOV03\Users$\janotova\Desktop\ASAP_working docs\CZ  NOC\Sustainability strategy\1. Development\Strategy\Vision and missio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 b="18264"/>
          <a:stretch/>
        </p:blipFill>
        <p:spPr bwMode="auto">
          <a:xfrm>
            <a:off x="4690782" y="711200"/>
            <a:ext cx="4306877" cy="1783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05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EVROPSKÝ TÝDEN SPORTU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907260"/>
            <a:ext cx="7342094" cy="3602053"/>
          </a:xfrm>
        </p:spPr>
        <p:txBody>
          <a:bodyPr/>
          <a:lstStyle/>
          <a:p>
            <a:pPr marL="88900" lvl="2" indent="0">
              <a:buNone/>
            </a:pPr>
            <a:r>
              <a:rPr lang="cs-CZ" sz="1600" u="sng" dirty="0" smtClean="0">
                <a:sym typeface="Ubuntu Light"/>
              </a:rPr>
              <a:t>23</a:t>
            </a:r>
            <a:r>
              <a:rPr lang="cs-CZ" sz="1600" u="sng" dirty="0">
                <a:sym typeface="Ubuntu Light"/>
              </a:rPr>
              <a:t>. – 30. </a:t>
            </a:r>
            <a:r>
              <a:rPr lang="cs-CZ" sz="1600" u="sng" dirty="0" smtClean="0">
                <a:sym typeface="Ubuntu Light"/>
              </a:rPr>
              <a:t>9. 2021</a:t>
            </a:r>
            <a:r>
              <a:rPr lang="cs-CZ" sz="1600" dirty="0" smtClean="0">
                <a:sym typeface="Ubuntu Light"/>
              </a:rPr>
              <a:t>			Cíl projektu: Motivovat „Evropany k pohybu“</a:t>
            </a:r>
            <a:endParaRPr lang="cs-CZ" sz="1600" dirty="0" smtClean="0">
              <a:sym typeface="Arial"/>
            </a:endParaRP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Nominace </a:t>
            </a:r>
            <a:r>
              <a:rPr lang="cs-CZ" sz="1400" dirty="0" err="1" smtClean="0">
                <a:sym typeface="Ubuntu Light"/>
              </a:rPr>
              <a:t>Local</a:t>
            </a:r>
            <a:r>
              <a:rPr lang="cs-CZ" sz="1400" dirty="0" smtClean="0">
                <a:sym typeface="Ubuntu Light"/>
              </a:rPr>
              <a:t> </a:t>
            </a:r>
            <a:r>
              <a:rPr lang="cs-CZ" sz="1400" dirty="0" err="1" smtClean="0">
                <a:sym typeface="Ubuntu Light"/>
              </a:rPr>
              <a:t>Hero</a:t>
            </a:r>
            <a:endParaRPr lang="cs-CZ" sz="1400" dirty="0" smtClean="0">
              <a:sym typeface="Ubuntu Light"/>
            </a:endParaRPr>
          </a:p>
          <a:p>
            <a:pPr marL="831850" lvl="3" indent="-28575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400" dirty="0" smtClean="0">
                <a:sym typeface="Ubuntu Light"/>
              </a:rPr>
              <a:t>Vladimir Mikoláš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Podpora </a:t>
            </a:r>
            <a:r>
              <a:rPr lang="cs-CZ" sz="1400" dirty="0">
                <a:sym typeface="Ubuntu Light"/>
              </a:rPr>
              <a:t>pořadatelů akcí a náborů v ČR</a:t>
            </a:r>
          </a:p>
          <a:p>
            <a:pPr marL="831850" lvl="3" indent="-28575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materiální podpora pro část akcí a náborů</a:t>
            </a:r>
          </a:p>
          <a:p>
            <a:pPr marL="831850" lvl="3" indent="-28575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komunikační kampaň pro všechny akce a </a:t>
            </a:r>
            <a:r>
              <a:rPr lang="cs-CZ" sz="1200" dirty="0" smtClean="0">
                <a:sym typeface="Ubuntu Light"/>
              </a:rPr>
              <a:t>nábory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Spolupráce s Českou obcí Sokolskou, časopisem Kondice, FISAF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Konference </a:t>
            </a:r>
            <a:r>
              <a:rPr lang="cs-CZ" sz="1400" dirty="0">
                <a:sym typeface="Ubuntu Light"/>
              </a:rPr>
              <a:t>(ve spolupráci s Hospodářskou komorou </a:t>
            </a:r>
            <a:r>
              <a:rPr lang="cs-CZ" sz="1400" dirty="0" smtClean="0">
                <a:sym typeface="Ubuntu Light"/>
              </a:rPr>
              <a:t>ČR) EWOS </a:t>
            </a:r>
            <a:r>
              <a:rPr lang="cs-CZ" sz="1400" dirty="0">
                <a:sym typeface="Ubuntu Light"/>
              </a:rPr>
              <a:t>uzavře  30. </a:t>
            </a:r>
            <a:r>
              <a:rPr lang="cs-CZ" sz="1400" dirty="0" smtClean="0">
                <a:sym typeface="Ubuntu Light"/>
              </a:rPr>
              <a:t>9. 2021</a:t>
            </a:r>
            <a:endParaRPr lang="cs-CZ" sz="1400" dirty="0">
              <a:sym typeface="Ubuntu Light"/>
            </a:endParaRP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Ubuntu Light"/>
              <a:buChar char="○"/>
            </a:pPr>
            <a:endParaRPr lang="cs-CZ" sz="11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85750"/>
            <a:endParaRPr lang="en-US" sz="1100" dirty="0"/>
          </a:p>
          <a:p>
            <a:endParaRPr lang="cs-CZ" sz="1400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20" y="133077"/>
            <a:ext cx="1874505" cy="5739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22" y="3661858"/>
            <a:ext cx="4656589" cy="14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SPORTOVNÍ DIPLOMACIE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794471"/>
            <a:ext cx="8229600" cy="3235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Vzdělávací program Sportovní diplomacie je akreditován jako program typu </a:t>
            </a:r>
            <a:r>
              <a:rPr lang="cs-CZ" sz="1600" b="1" dirty="0"/>
              <a:t>Master of Public Administration </a:t>
            </a:r>
            <a:r>
              <a:rPr lang="cs-CZ" sz="1600" dirty="0"/>
              <a:t>(</a:t>
            </a:r>
            <a:r>
              <a:rPr lang="cs-CZ" sz="1600" dirty="0" smtClean="0"/>
              <a:t>MPA)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Začátek ročníku – 1. – 3. 10.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Vybrání zástupci sportovních institucí: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Sokol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Český svaz ledního hokeje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ČAUS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FAČR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Český atletický svaz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Svaz zápasu ČR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Český atletický svaz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Český svaz </a:t>
            </a:r>
            <a:r>
              <a:rPr lang="cs-CZ" sz="1400" dirty="0" smtClean="0"/>
              <a:t>plaveckých </a:t>
            </a:r>
            <a:r>
              <a:rPr lang="cs-CZ" sz="1400" dirty="0"/>
              <a:t>sportů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cs-CZ" sz="1400" dirty="0"/>
              <a:t>Český florbal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endParaRPr lang="cs-CZ" sz="1400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3" name="Picture 2" descr="https://fmv.vse.cz/wp-content/uploads/banner/32162/mpa_s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49" y="2065720"/>
            <a:ext cx="4373378" cy="29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8" y="2549306"/>
            <a:ext cx="3660417" cy="625539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89964" y="1072528"/>
            <a:ext cx="8555561" cy="3580153"/>
          </a:xfrm>
        </p:spPr>
        <p:txBody>
          <a:bodyPr/>
          <a:lstStyle/>
          <a:p>
            <a:r>
              <a:rPr lang="cs-CZ" sz="1600" dirty="0"/>
              <a:t>2. 9. 2021	 promítání filmu Věra 68, výstava fotografií</a:t>
            </a:r>
          </a:p>
          <a:p>
            <a:r>
              <a:rPr lang="cs-CZ" sz="1600" dirty="0"/>
              <a:t>14. 9. 2021 promítání filmu </a:t>
            </a:r>
            <a:r>
              <a:rPr lang="cs-CZ" sz="1600" dirty="0" err="1"/>
              <a:t>The</a:t>
            </a:r>
            <a:r>
              <a:rPr lang="cs-CZ" sz="1600" dirty="0"/>
              <a:t> Nagano </a:t>
            </a:r>
            <a:r>
              <a:rPr lang="cs-CZ" sz="1600" dirty="0" err="1" smtClean="0"/>
              <a:t>Tapes</a:t>
            </a:r>
            <a:endParaRPr lang="cs-CZ" sz="1600" dirty="0"/>
          </a:p>
          <a:p>
            <a:r>
              <a:rPr lang="cs-CZ" sz="1600" dirty="0"/>
              <a:t>18. 9. 2021 Olympijská vesnice na velvyslanectví – sportovní aktivity, výstava olympijských </a:t>
            </a:r>
            <a:r>
              <a:rPr lang="cs-CZ" sz="1600" dirty="0" smtClean="0"/>
              <a:t>fotografií</a:t>
            </a:r>
            <a:endParaRPr lang="cs-CZ" sz="1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00636"/>
              </p:ext>
            </p:extLst>
          </p:nvPr>
        </p:nvGraphicFramePr>
        <p:xfrm>
          <a:off x="330234" y="3286661"/>
          <a:ext cx="730686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6862">
                  <a:extLst>
                    <a:ext uri="{9D8B030D-6E8A-4147-A177-3AD203B41FA5}">
                      <a16:colId xmlns:a16="http://schemas.microsoft.com/office/drawing/2014/main" val="3823853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Březen: 	Sport jako nástroj veřejné diplomacie, 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Duben: 	Sport jako nástroj pro rozvoj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Květen: 	Velké sportovní události – pořadatelství, politika a kontroverze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23. 9.	Sportovní diplomacie a právo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Říjen: 	Ženy a sport – zdolávání překážek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Listopad: 	Důležitost českého zastoupení v mezinárodních sportovních organizacích</a:t>
                      </a:r>
                      <a:endParaRPr lang="cs-CZ" sz="1200" dirty="0" smtClean="0"/>
                    </a:p>
                  </a:txBody>
                  <a:tcPr>
                    <a:solidFill>
                      <a:srgbClr val="1E1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74323"/>
                  </a:ext>
                </a:extLst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</p:spPr>
        <p:txBody>
          <a:bodyPr/>
          <a:lstStyle/>
          <a:p>
            <a:r>
              <a:rPr lang="cs-CZ" dirty="0" smtClean="0"/>
              <a:t>SPOLUPRÁCE S VELVYSLANECTVÍM VE WASHINGTONU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6" y="1098698"/>
            <a:ext cx="8382573" cy="3700130"/>
          </a:xfrm>
        </p:spPr>
        <p:txBody>
          <a:bodyPr/>
          <a:lstStyle/>
          <a:p>
            <a:pPr marL="88900" lvl="2" indent="0">
              <a:buNone/>
            </a:pPr>
            <a:r>
              <a:rPr lang="cs-CZ" sz="1600" dirty="0" smtClean="0"/>
              <a:t>EYOF 2025 </a:t>
            </a:r>
          </a:p>
          <a:p>
            <a:pPr marL="88900" lvl="2" indent="0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	</a:t>
            </a:r>
            <a:r>
              <a:rPr lang="cs-CZ" sz="1600" dirty="0" smtClean="0">
                <a:solidFill>
                  <a:srgbClr val="FF0000"/>
                </a:solidFill>
              </a:rPr>
              <a:t>doplníme rozhodnutí </a:t>
            </a:r>
            <a:r>
              <a:rPr lang="cs-CZ" sz="1600" smtClean="0">
                <a:solidFill>
                  <a:srgbClr val="FF0000"/>
                </a:solidFill>
              </a:rPr>
              <a:t>rady městě </a:t>
            </a:r>
            <a:r>
              <a:rPr lang="cs-CZ" sz="1600" dirty="0" smtClean="0">
                <a:solidFill>
                  <a:srgbClr val="FF0000"/>
                </a:solidFill>
              </a:rPr>
              <a:t>Brna</a:t>
            </a:r>
          </a:p>
          <a:p>
            <a:pPr marL="88900" lvl="2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88900" lvl="2" indent="0">
              <a:buNone/>
            </a:pPr>
            <a:r>
              <a:rPr lang="cs-CZ" sz="1600" dirty="0" smtClean="0"/>
              <a:t>8. 9</a:t>
            </a:r>
            <a:r>
              <a:rPr lang="cs-CZ" sz="1600" dirty="0"/>
              <a:t>. 2021 schůzka s  Janem Bondym - novým </a:t>
            </a:r>
            <a:r>
              <a:rPr lang="cs-CZ" sz="1600" dirty="0" smtClean="0"/>
              <a:t>ředitelem odboru veřejné diplomacie</a:t>
            </a:r>
          </a:p>
          <a:p>
            <a:pPr marL="88900" lvl="2" indent="0">
              <a:buNone/>
            </a:pPr>
            <a:r>
              <a:rPr lang="cs-CZ" sz="1600" dirty="0" smtClean="0"/>
              <a:t>Témata k diskuzi:</a:t>
            </a:r>
            <a:endParaRPr lang="cs-CZ" sz="800" dirty="0" smtClean="0"/>
          </a:p>
          <a:p>
            <a:pPr marL="717550" lvl="3" indent="-171450"/>
            <a:r>
              <a:rPr lang="cs-CZ" sz="1200" dirty="0" smtClean="0"/>
              <a:t>Zahraničních </a:t>
            </a:r>
            <a:r>
              <a:rPr lang="cs-CZ" sz="1200" dirty="0"/>
              <a:t>aktivit ČOV</a:t>
            </a:r>
          </a:p>
          <a:p>
            <a:pPr marL="717550" lvl="3" indent="-171450"/>
            <a:r>
              <a:rPr lang="cs-CZ" sz="1200" dirty="0"/>
              <a:t>Olympijské hry a  Český dům při OH</a:t>
            </a:r>
          </a:p>
          <a:p>
            <a:pPr marL="717550" lvl="3" indent="-171450"/>
            <a:r>
              <a:rPr lang="cs-CZ" sz="1200" dirty="0"/>
              <a:t>České zastupitelské úřady ve světě</a:t>
            </a:r>
          </a:p>
          <a:p>
            <a:pPr marL="717550" lvl="3" indent="-171450"/>
            <a:r>
              <a:rPr lang="cs-CZ" sz="1200" dirty="0"/>
              <a:t>Vzdělávací program/ MPA Sportovní diplomacie</a:t>
            </a:r>
          </a:p>
          <a:p>
            <a:pPr marL="717550" lvl="3" indent="-171450"/>
            <a:r>
              <a:rPr lang="cs-CZ" sz="1200" dirty="0"/>
              <a:t>České předsednictví </a:t>
            </a:r>
            <a:r>
              <a:rPr lang="cs-CZ" sz="1200" dirty="0" smtClean="0"/>
              <a:t>EU</a:t>
            </a:r>
          </a:p>
          <a:p>
            <a:pPr marL="717550" lvl="3" indent="-171450"/>
            <a:endParaRPr lang="cs-CZ" sz="1200" dirty="0"/>
          </a:p>
          <a:p>
            <a:pPr marL="88900" lvl="2" indent="0">
              <a:buNone/>
            </a:pPr>
            <a:r>
              <a:rPr lang="cs-CZ" sz="1600" dirty="0" smtClean="0"/>
              <a:t>16. 9.  2021 Schůzka se španělským velvyslancem Bernardo </a:t>
            </a:r>
            <a:r>
              <a:rPr lang="cs-CZ" sz="1600" dirty="0" err="1" smtClean="0"/>
              <a:t>Lopezem</a:t>
            </a:r>
            <a:r>
              <a:rPr lang="cs-CZ" sz="1600" dirty="0" smtClean="0"/>
              <a:t>  k případné možné spolupráci</a:t>
            </a:r>
            <a:endParaRPr lang="cs-CZ" sz="1600" dirty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1034" name="Picture 10" descr="European Youth Olympic Fest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90" y="458589"/>
            <a:ext cx="1340419" cy="13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86089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10264</TotalTime>
  <Words>506</Words>
  <Application>Microsoft Office PowerPoint</Application>
  <PresentationFormat>Předvádění na obrazovce (16:9)</PresentationFormat>
  <Paragraphs>134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 Semibold</vt:lpstr>
      <vt:lpstr>Ubuntu Light</vt:lpstr>
      <vt:lpstr>Vlastní návrh</vt:lpstr>
      <vt:lpstr>1_Office Theme</vt:lpstr>
      <vt:lpstr>ZAHRANIČNÍ ÚSEK ČOV</vt:lpstr>
      <vt:lpstr>ASAP</vt:lpstr>
      <vt:lpstr>ASAP</vt:lpstr>
      <vt:lpstr>EVROPSKÝ TÝDEN SPORTU</vt:lpstr>
      <vt:lpstr>SPORTOVNÍ DIPLOMACIE</vt:lpstr>
      <vt:lpstr>SPOLUPRÁCE S VELVYSLANECTVÍM VE WASHINGTONU</vt:lpstr>
      <vt:lpstr>OSTATNÍ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Veronika Zemanová</cp:lastModifiedBy>
  <cp:revision>506</cp:revision>
  <cp:lastPrinted>2020-02-25T14:33:15Z</cp:lastPrinted>
  <dcterms:created xsi:type="dcterms:W3CDTF">2017-04-24T14:29:13Z</dcterms:created>
  <dcterms:modified xsi:type="dcterms:W3CDTF">2021-09-01T14:16:27Z</dcterms:modified>
</cp:coreProperties>
</file>