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71" r:id="rId6"/>
    <p:sldId id="276" r:id="rId7"/>
    <p:sldId id="268" r:id="rId8"/>
    <p:sldId id="273" r:id="rId9"/>
    <p:sldId id="289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3770da7b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3770da7b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e82b3cb3ce_0_5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e82b3cb3ce_0_5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82b3cb3ce_0_5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82b3cb3ce_0_5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82b3cb3c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82b3cb3c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+6 lidí 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gd8e3d7e7ad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0" name="Google Shape;390;gd8e3d7e7ad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e93d8972d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e93d8972d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e9885cbe88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8" name="Google Shape;368;ge9885cbe88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e93d8972d9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e93d8972d9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82b3cb3ce_0_5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82b3cb3ce_0_5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44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311700" y="357500"/>
            <a:ext cx="8520600" cy="41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lnSpcReduction="1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Czechteam.tv</a:t>
            </a: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240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5240" dirty="0">
                <a:latin typeface="Oswald"/>
                <a:ea typeface="Oswald"/>
                <a:cs typeface="Oswald"/>
                <a:sym typeface="Oswald"/>
              </a:rPr>
              <a:t>Přehled a vyhodnocení</a:t>
            </a:r>
            <a:endParaRPr sz="5240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240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2272" dirty="0">
                <a:latin typeface="Oswald"/>
                <a:ea typeface="Oswald"/>
                <a:cs typeface="Oswald"/>
                <a:sym typeface="Oswald"/>
              </a:rPr>
              <a:t>Czech team TV</a:t>
            </a:r>
            <a:endParaRPr sz="5348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5213" y="-12"/>
            <a:ext cx="16287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311700" y="357500"/>
            <a:ext cx="8520600" cy="41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40000" lnSpcReduction="2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cs" sz="7556" dirty="0">
                <a:latin typeface="Oswald"/>
                <a:ea typeface="Oswald"/>
                <a:cs typeface="Oswald"/>
                <a:sym typeface="Oswald"/>
              </a:rPr>
            </a:br>
            <a:br>
              <a:rPr lang="cs" sz="7556" dirty="0">
                <a:latin typeface="Oswald"/>
                <a:ea typeface="Oswald"/>
                <a:cs typeface="Oswald"/>
                <a:sym typeface="Oswald"/>
              </a:rPr>
            </a:br>
            <a:r>
              <a:rPr lang="cs" sz="7556" dirty="0">
                <a:latin typeface="Oswald"/>
                <a:ea typeface="Oswald"/>
                <a:cs typeface="Oswald"/>
                <a:sym typeface="Oswald"/>
              </a:rPr>
              <a:t>Cíle: CTTV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556" dirty="0">
                <a:latin typeface="Oswald"/>
                <a:ea typeface="Oswald"/>
                <a:cs typeface="Oswald"/>
                <a:sym typeface="Oswald"/>
              </a:rPr>
              <a:t>Větší visibilita sportů a sportovců </a:t>
            </a:r>
            <a:endParaRPr sz="7556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Nový mediální projekt (</a:t>
            </a: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CNC, WPP, MALL.TV)</a:t>
            </a: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Značka, finance, partneři </a:t>
            </a:r>
            <a:br>
              <a:rPr lang="cs" sz="5240" b="1" dirty="0">
                <a:latin typeface="Oswald"/>
                <a:ea typeface="Oswald"/>
                <a:cs typeface="Oswald"/>
                <a:sym typeface="Oswald"/>
              </a:rPr>
            </a:b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BIG data</a:t>
            </a:r>
            <a:br>
              <a:rPr lang="cs" sz="5240" b="1" dirty="0">
                <a:latin typeface="Oswald"/>
                <a:ea typeface="Oswald"/>
                <a:cs typeface="Oswald"/>
                <a:sym typeface="Oswald"/>
              </a:rPr>
            </a:b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Rozpoznatelnost v rámci ČR i MOV</a:t>
            </a:r>
            <a:br>
              <a:rPr lang="cs" sz="5240" b="1" dirty="0">
                <a:latin typeface="Oswald"/>
                <a:ea typeface="Oswald"/>
                <a:cs typeface="Oswald"/>
                <a:sym typeface="Oswald"/>
              </a:rPr>
            </a:b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Napojení na ČT / </a:t>
            </a: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Eurosport / ČRo</a:t>
            </a:r>
            <a:br>
              <a:rPr lang="cs" sz="5240" b="1" dirty="0">
                <a:latin typeface="Oswald"/>
                <a:ea typeface="Oswald"/>
                <a:cs typeface="Oswald"/>
                <a:sym typeface="Oswald"/>
              </a:rPr>
            </a:b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240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348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5213" y="-12"/>
            <a:ext cx="16287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311700" y="357500"/>
            <a:ext cx="8520600" cy="41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40000" lnSpcReduction="2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" sz="7556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" sz="7556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7556" dirty="0">
                <a:latin typeface="Oswald"/>
                <a:ea typeface="Oswald"/>
                <a:cs typeface="Oswald"/>
                <a:sym typeface="Oswald"/>
              </a:rPr>
              <a:t>Cíle: CTTV</a:t>
            </a:r>
            <a:endParaRPr sz="7556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Nový mediální projekt </a:t>
            </a: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61709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●"/>
            </a:pP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628 videí! </a:t>
            </a:r>
            <a:br>
              <a:rPr lang="cs" sz="5240" b="1" dirty="0">
                <a:latin typeface="Oswald"/>
                <a:ea typeface="Oswald"/>
                <a:cs typeface="Oswald"/>
                <a:sym typeface="Oswald"/>
              </a:rPr>
            </a:br>
            <a:br>
              <a:rPr lang="cs" sz="5240" b="1" dirty="0">
                <a:latin typeface="Oswald"/>
                <a:ea typeface="Oswald"/>
                <a:cs typeface="Oswald"/>
                <a:sym typeface="Oswald"/>
              </a:rPr>
            </a:b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Zásah 1,8 milionů unikátů (každý 5. Čech) </a:t>
            </a: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61709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●"/>
            </a:pP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Údaj </a:t>
            </a: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bez sociálních sítích</a:t>
            </a: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914400" lvl="1" indent="-36170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○"/>
            </a:pP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6,5 milionů views na platformě </a:t>
            </a: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914400" lvl="1" indent="-36170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○"/>
            </a:pPr>
            <a:r>
              <a:rPr lang="cs" sz="5240" b="1" dirty="0">
                <a:latin typeface="Oswald"/>
                <a:ea typeface="Oswald"/>
                <a:cs typeface="Oswald"/>
                <a:sym typeface="Oswald"/>
              </a:rPr>
              <a:t>25 milionů views na sociálních sítích </a:t>
            </a:r>
            <a:br>
              <a:rPr lang="cs" sz="5240" b="1" dirty="0">
                <a:latin typeface="Oswald"/>
                <a:ea typeface="Oswald"/>
                <a:cs typeface="Oswald"/>
                <a:sym typeface="Oswald"/>
              </a:rPr>
            </a:b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240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348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5213" y="-12"/>
            <a:ext cx="1628775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/>
          <p:nvPr/>
        </p:nvSpPr>
        <p:spPr>
          <a:xfrm>
            <a:off x="5341299" y="105225"/>
            <a:ext cx="910800" cy="5442300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9"/>
          <p:cNvSpPr/>
          <p:nvPr/>
        </p:nvSpPr>
        <p:spPr>
          <a:xfrm>
            <a:off x="8126873" y="109764"/>
            <a:ext cx="910800" cy="5442300"/>
          </a:xfrm>
          <a:prstGeom prst="rect">
            <a:avLst/>
          </a:prstGeom>
          <a:noFill/>
          <a:ln w="9525" cap="flat" cmpd="sng">
            <a:solidFill>
              <a:srgbClr val="FF00FF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9"/>
          <p:cNvSpPr/>
          <p:nvPr/>
        </p:nvSpPr>
        <p:spPr>
          <a:xfrm>
            <a:off x="6308951" y="105225"/>
            <a:ext cx="1770000" cy="5442300"/>
          </a:xfrm>
          <a:prstGeom prst="rect">
            <a:avLst/>
          </a:prstGeom>
          <a:noFill/>
          <a:ln w="9525" cap="flat" cmpd="sng">
            <a:solidFill>
              <a:schemeClr val="accent4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9"/>
          <p:cNvSpPr/>
          <p:nvPr/>
        </p:nvSpPr>
        <p:spPr>
          <a:xfrm>
            <a:off x="640855" y="105220"/>
            <a:ext cx="2725200" cy="54423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710254" y="209872"/>
            <a:ext cx="789600" cy="1767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Václav Blahout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" name="Google Shape;101;p19"/>
          <p:cNvSpPr/>
          <p:nvPr/>
        </p:nvSpPr>
        <p:spPr>
          <a:xfrm>
            <a:off x="710254" y="386664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řízení komunikace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1845" y="52375"/>
            <a:ext cx="294580" cy="286324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9"/>
          <p:cNvSpPr/>
          <p:nvPr/>
        </p:nvSpPr>
        <p:spPr>
          <a:xfrm>
            <a:off x="-163203" y="682288"/>
            <a:ext cx="789600" cy="1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Streaming</a:t>
            </a:r>
            <a:endParaRPr sz="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710254" y="59389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David Čech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5" name="Google Shape;105;p19"/>
          <p:cNvSpPr/>
          <p:nvPr/>
        </p:nvSpPr>
        <p:spPr>
          <a:xfrm>
            <a:off x="710254" y="693992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dramaturg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6" name="Google Shape;106;p19"/>
          <p:cNvSpPr/>
          <p:nvPr/>
        </p:nvSpPr>
        <p:spPr>
          <a:xfrm>
            <a:off x="-200025" y="386664"/>
            <a:ext cx="826200" cy="1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Directors</a:t>
            </a:r>
            <a:endParaRPr sz="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7" name="Google Shape;107;p19"/>
          <p:cNvSpPr/>
          <p:nvPr/>
        </p:nvSpPr>
        <p:spPr>
          <a:xfrm>
            <a:off x="3527184" y="209872"/>
            <a:ext cx="789600" cy="1767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Vilém Franěk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19"/>
          <p:cNvSpPr/>
          <p:nvPr/>
        </p:nvSpPr>
        <p:spPr>
          <a:xfrm>
            <a:off x="3527184" y="386664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dist  CNC+MALL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9" name="Google Shape;109;p19"/>
          <p:cNvSpPr/>
          <p:nvPr/>
        </p:nvSpPr>
        <p:spPr>
          <a:xfrm>
            <a:off x="3527184" y="110927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Jan Cón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0" name="Google Shape;110;p19"/>
          <p:cNvSpPr/>
          <p:nvPr/>
        </p:nvSpPr>
        <p:spPr>
          <a:xfrm>
            <a:off x="3527184" y="1209375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digital MALL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1" name="Google Shape;111;p19"/>
          <p:cNvSpPr/>
          <p:nvPr/>
        </p:nvSpPr>
        <p:spPr>
          <a:xfrm>
            <a:off x="-163203" y="1218713"/>
            <a:ext cx="789600" cy="1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Social</a:t>
            </a:r>
            <a:endParaRPr sz="6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PR</a:t>
            </a:r>
            <a:endParaRPr sz="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2" name="Google Shape;112;p19"/>
          <p:cNvSpPr/>
          <p:nvPr/>
        </p:nvSpPr>
        <p:spPr>
          <a:xfrm>
            <a:off x="710254" y="1130317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Jiří Čmucha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3" name="Google Shape;113;p19"/>
          <p:cNvSpPr/>
          <p:nvPr/>
        </p:nvSpPr>
        <p:spPr>
          <a:xfrm>
            <a:off x="710254" y="1230417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of ČOT social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4" name="Google Shape;114;p19"/>
          <p:cNvSpPr/>
          <p:nvPr/>
        </p:nvSpPr>
        <p:spPr>
          <a:xfrm>
            <a:off x="1605031" y="1130317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Vladimír Koča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5" name="Google Shape;115;p19"/>
          <p:cNvSpPr/>
          <p:nvPr/>
        </p:nvSpPr>
        <p:spPr>
          <a:xfrm>
            <a:off x="1605031" y="1230417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of Instagram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6" name="Google Shape;116;p19"/>
          <p:cNvSpPr/>
          <p:nvPr/>
        </p:nvSpPr>
        <p:spPr>
          <a:xfrm>
            <a:off x="710254" y="1437683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Radek Šamša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7" name="Google Shape;117;p19"/>
          <p:cNvSpPr/>
          <p:nvPr/>
        </p:nvSpPr>
        <p:spPr>
          <a:xfrm>
            <a:off x="710254" y="1537783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TikTok, LinkedIn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8" name="Google Shape;118;p19"/>
          <p:cNvSpPr/>
          <p:nvPr/>
        </p:nvSpPr>
        <p:spPr>
          <a:xfrm>
            <a:off x="710254" y="168778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Patrik Vacek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19" name="Google Shape;119;p19"/>
          <p:cNvSpPr/>
          <p:nvPr/>
        </p:nvSpPr>
        <p:spPr>
          <a:xfrm>
            <a:off x="710254" y="1787885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ČOT Twitter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0" name="Google Shape;120;p19"/>
          <p:cNvSpPr/>
          <p:nvPr/>
        </p:nvSpPr>
        <p:spPr>
          <a:xfrm>
            <a:off x="1605031" y="1437683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Matěj Hodoval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1" name="Google Shape;121;p19"/>
          <p:cNvSpPr/>
          <p:nvPr/>
        </p:nvSpPr>
        <p:spPr>
          <a:xfrm>
            <a:off x="1605031" y="1537783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ČOT Community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2" name="Google Shape;122;p19"/>
          <p:cNvSpPr/>
          <p:nvPr/>
        </p:nvSpPr>
        <p:spPr>
          <a:xfrm>
            <a:off x="1605031" y="168778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Jakub Mahr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19"/>
          <p:cNvSpPr/>
          <p:nvPr/>
        </p:nvSpPr>
        <p:spPr>
          <a:xfrm>
            <a:off x="1605031" y="1787885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ČOT content editor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24;p19"/>
          <p:cNvSpPr/>
          <p:nvPr/>
        </p:nvSpPr>
        <p:spPr>
          <a:xfrm>
            <a:off x="3527184" y="1416641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Jonáš Štekr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25;p19"/>
          <p:cNvSpPr/>
          <p:nvPr/>
        </p:nvSpPr>
        <p:spPr>
          <a:xfrm>
            <a:off x="3527184" y="1516741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MALL.TV social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p19"/>
          <p:cNvSpPr/>
          <p:nvPr/>
        </p:nvSpPr>
        <p:spPr>
          <a:xfrm>
            <a:off x="4421981" y="110927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CNC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7" name="Google Shape;127;p19"/>
          <p:cNvSpPr/>
          <p:nvPr/>
        </p:nvSpPr>
        <p:spPr>
          <a:xfrm>
            <a:off x="4421981" y="1209375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of digital CNC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8" name="Google Shape;128;p19"/>
          <p:cNvSpPr/>
          <p:nvPr/>
        </p:nvSpPr>
        <p:spPr>
          <a:xfrm>
            <a:off x="3527184" y="1673956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Simona Turková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9" name="Google Shape;129;p19"/>
          <p:cNvSpPr/>
          <p:nvPr/>
        </p:nvSpPr>
        <p:spPr>
          <a:xfrm>
            <a:off x="3527175" y="1774044"/>
            <a:ext cx="789600" cy="1767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MALL.TV social - backup z domova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0" name="Google Shape;130;p19"/>
          <p:cNvSpPr/>
          <p:nvPr/>
        </p:nvSpPr>
        <p:spPr>
          <a:xfrm>
            <a:off x="5386691" y="59389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Proton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1" name="Google Shape;131;p19"/>
          <p:cNvSpPr/>
          <p:nvPr/>
        </p:nvSpPr>
        <p:spPr>
          <a:xfrm>
            <a:off x="5386691" y="693992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of live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2" name="Google Shape;132;p19"/>
          <p:cNvSpPr/>
          <p:nvPr/>
        </p:nvSpPr>
        <p:spPr>
          <a:xfrm>
            <a:off x="5386691" y="209872"/>
            <a:ext cx="789600" cy="1767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Veronika Linková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33;p19"/>
          <p:cNvSpPr/>
          <p:nvPr/>
        </p:nvSpPr>
        <p:spPr>
          <a:xfrm>
            <a:off x="5386691" y="386664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mana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34;p19"/>
          <p:cNvSpPr/>
          <p:nvPr/>
        </p:nvSpPr>
        <p:spPr>
          <a:xfrm>
            <a:off x="6344076" y="59389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Jan Šebek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35;p19"/>
          <p:cNvSpPr/>
          <p:nvPr/>
        </p:nvSpPr>
        <p:spPr>
          <a:xfrm>
            <a:off x="6344076" y="693992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stream op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36;p19"/>
          <p:cNvSpPr/>
          <p:nvPr/>
        </p:nvSpPr>
        <p:spPr>
          <a:xfrm>
            <a:off x="6344076" y="209872"/>
            <a:ext cx="789600" cy="1767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Tomáš Houska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7" name="Google Shape;137;p19"/>
          <p:cNvSpPr/>
          <p:nvPr/>
        </p:nvSpPr>
        <p:spPr>
          <a:xfrm>
            <a:off x="6344076" y="386664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/ media house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8" name="Google Shape;138;p19"/>
          <p:cNvSpPr/>
          <p:nvPr/>
        </p:nvSpPr>
        <p:spPr>
          <a:xfrm>
            <a:off x="-173863" y="2348264"/>
            <a:ext cx="789600" cy="1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Web</a:t>
            </a:r>
            <a:endParaRPr sz="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9" name="Google Shape;139;p19"/>
          <p:cNvSpPr/>
          <p:nvPr/>
        </p:nvSpPr>
        <p:spPr>
          <a:xfrm>
            <a:off x="699594" y="225986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Patrik Vacek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0" name="Google Shape;140;p19"/>
          <p:cNvSpPr/>
          <p:nvPr/>
        </p:nvSpPr>
        <p:spPr>
          <a:xfrm>
            <a:off x="699594" y="2359969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šefredaktor webu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1" name="Google Shape;141;p19"/>
          <p:cNvSpPr/>
          <p:nvPr/>
        </p:nvSpPr>
        <p:spPr>
          <a:xfrm>
            <a:off x="6344066" y="252471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Markéta Kosová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2" name="Google Shape;142;p19"/>
          <p:cNvSpPr/>
          <p:nvPr/>
        </p:nvSpPr>
        <p:spPr>
          <a:xfrm>
            <a:off x="6344066" y="2624819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press office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3" name="Google Shape;143;p19"/>
          <p:cNvSpPr/>
          <p:nvPr/>
        </p:nvSpPr>
        <p:spPr>
          <a:xfrm>
            <a:off x="3527175" y="601696"/>
            <a:ext cx="789600" cy="1419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? Adam Nenadál / M. Vait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4" name="Google Shape;144;p19"/>
          <p:cNvSpPr/>
          <p:nvPr/>
        </p:nvSpPr>
        <p:spPr>
          <a:xfrm>
            <a:off x="3527153" y="747983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studio iSport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p19"/>
          <p:cNvSpPr/>
          <p:nvPr/>
        </p:nvSpPr>
        <p:spPr>
          <a:xfrm>
            <a:off x="5386691" y="1108523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Veronika Zbořilová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46;p19"/>
          <p:cNvSpPr/>
          <p:nvPr/>
        </p:nvSpPr>
        <p:spPr>
          <a:xfrm>
            <a:off x="5386691" y="1208624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of digital OF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7" name="Google Shape;147;p19"/>
          <p:cNvSpPr/>
          <p:nvPr/>
        </p:nvSpPr>
        <p:spPr>
          <a:xfrm>
            <a:off x="699609" y="2524436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Matěj Machytka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8" name="Google Shape;148;p19"/>
          <p:cNvSpPr/>
          <p:nvPr/>
        </p:nvSpPr>
        <p:spPr>
          <a:xfrm>
            <a:off x="699609" y="2624537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rozesílky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9" name="Google Shape;149;p19"/>
          <p:cNvSpPr/>
          <p:nvPr/>
        </p:nvSpPr>
        <p:spPr>
          <a:xfrm>
            <a:off x="-173853" y="2977500"/>
            <a:ext cx="789600" cy="1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Video</a:t>
            </a:r>
            <a:endParaRPr sz="60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TV</a:t>
            </a:r>
            <a:endParaRPr sz="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0" name="Google Shape;150;p19"/>
          <p:cNvSpPr/>
          <p:nvPr/>
        </p:nvSpPr>
        <p:spPr>
          <a:xfrm>
            <a:off x="699604" y="288910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Aleš Hlavička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1" name="Google Shape;151;p19"/>
          <p:cNvSpPr/>
          <p:nvPr/>
        </p:nvSpPr>
        <p:spPr>
          <a:xfrm>
            <a:off x="699604" y="2989205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video supervize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2" name="Google Shape;152;p19"/>
          <p:cNvSpPr/>
          <p:nvPr/>
        </p:nvSpPr>
        <p:spPr>
          <a:xfrm>
            <a:off x="5386691" y="3144456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Jakub Kotek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3" name="Google Shape;153;p19"/>
          <p:cNvSpPr/>
          <p:nvPr/>
        </p:nvSpPr>
        <p:spPr>
          <a:xfrm>
            <a:off x="5386691" y="3244556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moderátor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4" name="Google Shape;154;p19"/>
          <p:cNvSpPr/>
          <p:nvPr/>
        </p:nvSpPr>
        <p:spPr>
          <a:xfrm>
            <a:off x="5386691" y="339057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Jan Pudich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5" name="Google Shape;155;p19"/>
          <p:cNvSpPr/>
          <p:nvPr/>
        </p:nvSpPr>
        <p:spPr>
          <a:xfrm>
            <a:off x="5386691" y="3490674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produkce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6" name="Google Shape;156;p19"/>
          <p:cNvSpPr/>
          <p:nvPr/>
        </p:nvSpPr>
        <p:spPr>
          <a:xfrm>
            <a:off x="5386691" y="363669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Vojtěch Koblížek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7" name="Google Shape;157;p19"/>
          <p:cNvSpPr/>
          <p:nvPr/>
        </p:nvSpPr>
        <p:spPr>
          <a:xfrm>
            <a:off x="5386691" y="3736793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kameraman - PHA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8" name="Google Shape;158;p19"/>
          <p:cNvSpPr/>
          <p:nvPr/>
        </p:nvSpPr>
        <p:spPr>
          <a:xfrm>
            <a:off x="5386691" y="3882799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Jakub Tichý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9" name="Google Shape;159;p19"/>
          <p:cNvSpPr/>
          <p:nvPr/>
        </p:nvSpPr>
        <p:spPr>
          <a:xfrm>
            <a:off x="5386691" y="3982899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case festivaly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3527171" y="288910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Martin Krušina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1" name="Google Shape;161;p19"/>
          <p:cNvSpPr/>
          <p:nvPr/>
        </p:nvSpPr>
        <p:spPr>
          <a:xfrm>
            <a:off x="3527171" y="2989205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šéfdramaturg MALL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p19"/>
          <p:cNvSpPr/>
          <p:nvPr/>
        </p:nvSpPr>
        <p:spPr>
          <a:xfrm>
            <a:off x="3527171" y="3135223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Martina Žižková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3" name="Google Shape;163;p19"/>
          <p:cNvSpPr/>
          <p:nvPr/>
        </p:nvSpPr>
        <p:spPr>
          <a:xfrm>
            <a:off x="3527175" y="3235326"/>
            <a:ext cx="789600" cy="1767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editor MALL.TV 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4" name="Google Shape;164;p19"/>
          <p:cNvSpPr/>
          <p:nvPr/>
        </p:nvSpPr>
        <p:spPr>
          <a:xfrm>
            <a:off x="8187477" y="209872"/>
            <a:ext cx="789600" cy="1767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Saša Kliment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19"/>
          <p:cNvSpPr/>
          <p:nvPr/>
        </p:nvSpPr>
        <p:spPr>
          <a:xfrm>
            <a:off x="8187477" y="386664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of letiště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19"/>
          <p:cNvSpPr/>
          <p:nvPr/>
        </p:nvSpPr>
        <p:spPr>
          <a:xfrm>
            <a:off x="1605031" y="288175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Jan Brandejs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7" name="Google Shape;167;p19"/>
          <p:cNvSpPr/>
          <p:nvPr/>
        </p:nvSpPr>
        <p:spPr>
          <a:xfrm>
            <a:off x="1605031" y="2981855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střihač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8" name="Google Shape;168;p19"/>
          <p:cNvSpPr/>
          <p:nvPr/>
        </p:nvSpPr>
        <p:spPr>
          <a:xfrm>
            <a:off x="2484506" y="314444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Adam Dvořák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9" name="Google Shape;169;p19"/>
          <p:cNvSpPr/>
          <p:nvPr/>
        </p:nvSpPr>
        <p:spPr>
          <a:xfrm>
            <a:off x="2484506" y="3244548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CAM studio IG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0" name="Google Shape;170;p19"/>
          <p:cNvSpPr/>
          <p:nvPr/>
        </p:nvSpPr>
        <p:spPr>
          <a:xfrm>
            <a:off x="6354741" y="288968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Honza MIkulka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1" name="Google Shape;171;p19"/>
          <p:cNvSpPr/>
          <p:nvPr/>
        </p:nvSpPr>
        <p:spPr>
          <a:xfrm>
            <a:off x="6354741" y="2989782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cam 1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2" name="Google Shape;172;p19"/>
          <p:cNvSpPr/>
          <p:nvPr/>
        </p:nvSpPr>
        <p:spPr>
          <a:xfrm>
            <a:off x="6354741" y="3135516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Ondra Hnilica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3" name="Google Shape;173;p19"/>
          <p:cNvSpPr/>
          <p:nvPr/>
        </p:nvSpPr>
        <p:spPr>
          <a:xfrm>
            <a:off x="6354741" y="3235616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cam 2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4" name="Google Shape;174;p19"/>
          <p:cNvSpPr/>
          <p:nvPr/>
        </p:nvSpPr>
        <p:spPr>
          <a:xfrm>
            <a:off x="6354741" y="3381350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Naomi Adachi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5" name="Google Shape;175;p19"/>
          <p:cNvSpPr/>
          <p:nvPr/>
        </p:nvSpPr>
        <p:spPr>
          <a:xfrm>
            <a:off x="6354741" y="3481450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moderátor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6" name="Google Shape;176;p19"/>
          <p:cNvSpPr/>
          <p:nvPr/>
        </p:nvSpPr>
        <p:spPr>
          <a:xfrm>
            <a:off x="6354741" y="3627173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Mirai Navrátil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7" name="Google Shape;177;p19"/>
          <p:cNvSpPr/>
          <p:nvPr/>
        </p:nvSpPr>
        <p:spPr>
          <a:xfrm>
            <a:off x="6354741" y="3727273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moderátor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8" name="Google Shape;178;p19"/>
          <p:cNvSpPr/>
          <p:nvPr/>
        </p:nvSpPr>
        <p:spPr>
          <a:xfrm>
            <a:off x="6354741" y="3872996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Ondra Bojo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79" name="Google Shape;179;p19"/>
          <p:cNvSpPr/>
          <p:nvPr/>
        </p:nvSpPr>
        <p:spPr>
          <a:xfrm>
            <a:off x="6354741" y="3973096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cam 3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0" name="Google Shape;180;p19"/>
          <p:cNvSpPr/>
          <p:nvPr/>
        </p:nvSpPr>
        <p:spPr>
          <a:xfrm>
            <a:off x="6354741" y="4118819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Pan Adachi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1" name="Google Shape;181;p19"/>
          <p:cNvSpPr/>
          <p:nvPr/>
        </p:nvSpPr>
        <p:spPr>
          <a:xfrm>
            <a:off x="6354741" y="4218919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cam 4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2" name="Google Shape;182;p19"/>
          <p:cNvSpPr/>
          <p:nvPr/>
        </p:nvSpPr>
        <p:spPr>
          <a:xfrm>
            <a:off x="1594372" y="226385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Daniel Kinc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3" name="Google Shape;183;p19"/>
          <p:cNvSpPr/>
          <p:nvPr/>
        </p:nvSpPr>
        <p:spPr>
          <a:xfrm>
            <a:off x="1594372" y="2363952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webmaster, autority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4" name="Google Shape;184;p19"/>
          <p:cNvSpPr/>
          <p:nvPr/>
        </p:nvSpPr>
        <p:spPr>
          <a:xfrm>
            <a:off x="7228455" y="252471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Pavel Kuba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5" name="Google Shape;185;p19"/>
          <p:cNvSpPr/>
          <p:nvPr/>
        </p:nvSpPr>
        <p:spPr>
          <a:xfrm>
            <a:off x="7228455" y="2624815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eSports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6" name="Google Shape;186;p19"/>
          <p:cNvSpPr/>
          <p:nvPr/>
        </p:nvSpPr>
        <p:spPr>
          <a:xfrm>
            <a:off x="6343238" y="2259870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Kuba Slunéčko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7" name="Google Shape;187;p19"/>
          <p:cNvSpPr/>
          <p:nvPr/>
        </p:nvSpPr>
        <p:spPr>
          <a:xfrm>
            <a:off x="6343238" y="2359971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eSports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8" name="Google Shape;188;p19"/>
          <p:cNvSpPr/>
          <p:nvPr/>
        </p:nvSpPr>
        <p:spPr>
          <a:xfrm>
            <a:off x="1594381" y="1944640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Tadeáš Drahorád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9" name="Google Shape;189;p19"/>
          <p:cNvSpPr/>
          <p:nvPr/>
        </p:nvSpPr>
        <p:spPr>
          <a:xfrm>
            <a:off x="1594381" y="2044740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Youtube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0" name="Google Shape;190;p19"/>
          <p:cNvSpPr/>
          <p:nvPr/>
        </p:nvSpPr>
        <p:spPr>
          <a:xfrm>
            <a:off x="1594256" y="314026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Daniel Ryl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1" name="Google Shape;191;p19"/>
          <p:cNvSpPr/>
          <p:nvPr/>
        </p:nvSpPr>
        <p:spPr>
          <a:xfrm>
            <a:off x="1594256" y="3240365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produkce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2" name="Google Shape;192;p19"/>
          <p:cNvSpPr/>
          <p:nvPr/>
        </p:nvSpPr>
        <p:spPr>
          <a:xfrm>
            <a:off x="4419621" y="2889679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Redakce CNC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3" name="Google Shape;193;p19"/>
          <p:cNvSpPr/>
          <p:nvPr/>
        </p:nvSpPr>
        <p:spPr>
          <a:xfrm>
            <a:off x="4419621" y="2989780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lidi s kamerou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4" name="Google Shape;194;p19"/>
          <p:cNvSpPr/>
          <p:nvPr/>
        </p:nvSpPr>
        <p:spPr>
          <a:xfrm>
            <a:off x="3527171" y="343489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Jaromír Drkal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5" name="Google Shape;195;p19"/>
          <p:cNvSpPr/>
          <p:nvPr/>
        </p:nvSpPr>
        <p:spPr>
          <a:xfrm>
            <a:off x="3527171" y="3535098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content editor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6" name="Google Shape;196;p19"/>
          <p:cNvSpPr/>
          <p:nvPr/>
        </p:nvSpPr>
        <p:spPr>
          <a:xfrm>
            <a:off x="3146325" y="35960"/>
            <a:ext cx="504600" cy="141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CNC Praha</a:t>
            </a:r>
            <a:endParaRPr sz="500">
              <a:solidFill>
                <a:srgbClr val="FF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7" name="Google Shape;197;p19"/>
          <p:cNvSpPr/>
          <p:nvPr/>
        </p:nvSpPr>
        <p:spPr>
          <a:xfrm>
            <a:off x="5440636" y="52375"/>
            <a:ext cx="681600" cy="1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Olympijské festivaly</a:t>
            </a:r>
            <a:endParaRPr sz="5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8" name="Google Shape;198;p19"/>
          <p:cNvSpPr/>
          <p:nvPr/>
        </p:nvSpPr>
        <p:spPr>
          <a:xfrm>
            <a:off x="6917850" y="52375"/>
            <a:ext cx="404100" cy="1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accent4"/>
                </a:solidFill>
                <a:latin typeface="Roboto"/>
                <a:ea typeface="Roboto"/>
                <a:cs typeface="Roboto"/>
                <a:sym typeface="Roboto"/>
              </a:rPr>
              <a:t>Tokio</a:t>
            </a:r>
            <a:endParaRPr sz="500">
              <a:solidFill>
                <a:schemeClr val="accent4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9" name="Google Shape;199;p19"/>
          <p:cNvSpPr/>
          <p:nvPr/>
        </p:nvSpPr>
        <p:spPr>
          <a:xfrm>
            <a:off x="8283575" y="52375"/>
            <a:ext cx="597300" cy="1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rgbClr val="FF00FF"/>
                </a:solidFill>
                <a:latin typeface="Roboto"/>
                <a:ea typeface="Roboto"/>
                <a:cs typeface="Roboto"/>
                <a:sym typeface="Roboto"/>
              </a:rPr>
              <a:t>Adhoc / letiště</a:t>
            </a:r>
            <a:endParaRPr sz="500">
              <a:solidFill>
                <a:srgbClr val="FF00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0" name="Google Shape;200;p19"/>
          <p:cNvSpPr/>
          <p:nvPr/>
        </p:nvSpPr>
        <p:spPr>
          <a:xfrm>
            <a:off x="-173853" y="4483800"/>
            <a:ext cx="789600" cy="1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600">
                <a:latin typeface="Roboto"/>
                <a:ea typeface="Roboto"/>
                <a:cs typeface="Roboto"/>
                <a:sym typeface="Roboto"/>
              </a:rPr>
              <a:t>Performance</a:t>
            </a:r>
            <a:endParaRPr sz="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1" name="Google Shape;201;p19"/>
          <p:cNvSpPr/>
          <p:nvPr/>
        </p:nvSpPr>
        <p:spPr>
          <a:xfrm>
            <a:off x="699604" y="439540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?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2" name="Google Shape;202;p19"/>
          <p:cNvSpPr/>
          <p:nvPr/>
        </p:nvSpPr>
        <p:spPr>
          <a:xfrm>
            <a:off x="699604" y="4495505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ČOT performance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3" name="Google Shape;203;p19"/>
          <p:cNvSpPr/>
          <p:nvPr/>
        </p:nvSpPr>
        <p:spPr>
          <a:xfrm>
            <a:off x="1573056" y="439498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Jitka Bzirska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4" name="Google Shape;204;p19"/>
          <p:cNvSpPr/>
          <p:nvPr/>
        </p:nvSpPr>
        <p:spPr>
          <a:xfrm>
            <a:off x="1573056" y="4495086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PPC groupm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5" name="Google Shape;205;p19"/>
          <p:cNvSpPr/>
          <p:nvPr/>
        </p:nvSpPr>
        <p:spPr>
          <a:xfrm>
            <a:off x="3504281" y="439494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Šárka Urbánková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6" name="Google Shape;206;p19"/>
          <p:cNvSpPr/>
          <p:nvPr/>
        </p:nvSpPr>
        <p:spPr>
          <a:xfrm>
            <a:off x="3504281" y="4495048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performance MALL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7" name="Google Shape;207;p19"/>
          <p:cNvSpPr/>
          <p:nvPr/>
        </p:nvSpPr>
        <p:spPr>
          <a:xfrm>
            <a:off x="4413243" y="439494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?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8" name="Google Shape;208;p19"/>
          <p:cNvSpPr/>
          <p:nvPr/>
        </p:nvSpPr>
        <p:spPr>
          <a:xfrm>
            <a:off x="4413243" y="4495048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performance iSport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09" name="Google Shape;209;p19"/>
          <p:cNvSpPr/>
          <p:nvPr/>
        </p:nvSpPr>
        <p:spPr>
          <a:xfrm>
            <a:off x="2470318" y="439498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Vitezslav Klement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0" name="Google Shape;210;p19"/>
          <p:cNvSpPr/>
          <p:nvPr/>
        </p:nvSpPr>
        <p:spPr>
          <a:xfrm>
            <a:off x="2470318" y="4495086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Social groupm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1" name="Google Shape;211;p19"/>
          <p:cNvSpPr/>
          <p:nvPr/>
        </p:nvSpPr>
        <p:spPr>
          <a:xfrm>
            <a:off x="700729" y="4709729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Petra Nachtigalová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2" name="Google Shape;212;p19"/>
          <p:cNvSpPr/>
          <p:nvPr/>
        </p:nvSpPr>
        <p:spPr>
          <a:xfrm>
            <a:off x="700729" y="4809830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ČOT partneři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3" name="Google Shape;213;p19"/>
          <p:cNvSpPr/>
          <p:nvPr/>
        </p:nvSpPr>
        <p:spPr>
          <a:xfrm>
            <a:off x="8196942" y="112940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Daniela Marková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4" name="Google Shape;214;p19"/>
          <p:cNvSpPr/>
          <p:nvPr/>
        </p:nvSpPr>
        <p:spPr>
          <a:xfrm>
            <a:off x="8196942" y="1229504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 support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5" name="Google Shape;215;p19"/>
          <p:cNvSpPr/>
          <p:nvPr/>
        </p:nvSpPr>
        <p:spPr>
          <a:xfrm>
            <a:off x="5401891" y="289832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Michal Caban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6" name="Google Shape;216;p19"/>
          <p:cNvSpPr/>
          <p:nvPr/>
        </p:nvSpPr>
        <p:spPr>
          <a:xfrm>
            <a:off x="5401891" y="2998425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dramaturg studia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7" name="Google Shape;217;p19"/>
          <p:cNvSpPr/>
          <p:nvPr/>
        </p:nvSpPr>
        <p:spPr>
          <a:xfrm>
            <a:off x="5386691" y="412890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Šimon Blažek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8" name="Google Shape;218;p19"/>
          <p:cNvSpPr/>
          <p:nvPr/>
        </p:nvSpPr>
        <p:spPr>
          <a:xfrm>
            <a:off x="5386691" y="4229006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kameraman - BRN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19" name="Google Shape;219;p19"/>
          <p:cNvSpPr/>
          <p:nvPr/>
        </p:nvSpPr>
        <p:spPr>
          <a:xfrm>
            <a:off x="8191099" y="4162049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Tomáš Touha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0" name="Google Shape;220;p19"/>
          <p:cNvSpPr/>
          <p:nvPr/>
        </p:nvSpPr>
        <p:spPr>
          <a:xfrm>
            <a:off x="8191099" y="4262150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časosběr MH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1" name="Google Shape;221;p19"/>
          <p:cNvSpPr/>
          <p:nvPr/>
        </p:nvSpPr>
        <p:spPr>
          <a:xfrm>
            <a:off x="5401899" y="4633899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Tomáš Kříž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2" name="Google Shape;222;p19"/>
          <p:cNvSpPr/>
          <p:nvPr/>
        </p:nvSpPr>
        <p:spPr>
          <a:xfrm>
            <a:off x="5401899" y="4734000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kameraman - P/B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3" name="Google Shape;223;p19"/>
          <p:cNvSpPr/>
          <p:nvPr/>
        </p:nvSpPr>
        <p:spPr>
          <a:xfrm>
            <a:off x="5401891" y="4381405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Dominik Bouček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4" name="Google Shape;224;p19"/>
          <p:cNvSpPr/>
          <p:nvPr/>
        </p:nvSpPr>
        <p:spPr>
          <a:xfrm>
            <a:off x="5401891" y="4481506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produkce - BRN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5" name="Google Shape;225;p19"/>
          <p:cNvSpPr/>
          <p:nvPr/>
        </p:nvSpPr>
        <p:spPr>
          <a:xfrm>
            <a:off x="2484508" y="2882261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?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6" name="Google Shape;226;p19"/>
          <p:cNvSpPr/>
          <p:nvPr/>
        </p:nvSpPr>
        <p:spPr>
          <a:xfrm>
            <a:off x="2484508" y="2982362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MOD studio IG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7" name="Google Shape;227;p19"/>
          <p:cNvSpPr/>
          <p:nvPr/>
        </p:nvSpPr>
        <p:spPr>
          <a:xfrm>
            <a:off x="8187434" y="2264783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Michal Svoboda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8" name="Google Shape;228;p19"/>
          <p:cNvSpPr/>
          <p:nvPr/>
        </p:nvSpPr>
        <p:spPr>
          <a:xfrm>
            <a:off x="8187434" y="2364883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autority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9" name="Google Shape;229;p19"/>
          <p:cNvSpPr/>
          <p:nvPr/>
        </p:nvSpPr>
        <p:spPr>
          <a:xfrm>
            <a:off x="5401891" y="1365857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Roman Čermák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0" name="Google Shape;230;p19"/>
          <p:cNvSpPr/>
          <p:nvPr/>
        </p:nvSpPr>
        <p:spPr>
          <a:xfrm>
            <a:off x="5401891" y="1465958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social media OF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1" name="Google Shape;231;p19"/>
          <p:cNvSpPr/>
          <p:nvPr/>
        </p:nvSpPr>
        <p:spPr>
          <a:xfrm>
            <a:off x="5401891" y="162318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Dita Brančíková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2" name="Google Shape;232;p19"/>
          <p:cNvSpPr/>
          <p:nvPr/>
        </p:nvSpPr>
        <p:spPr>
          <a:xfrm>
            <a:off x="5401891" y="1723283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 BRNO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3" name="Google Shape;233;p19"/>
          <p:cNvSpPr/>
          <p:nvPr/>
        </p:nvSpPr>
        <p:spPr>
          <a:xfrm>
            <a:off x="1583691" y="611492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Proton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4" name="Google Shape;234;p19"/>
          <p:cNvSpPr/>
          <p:nvPr/>
        </p:nvSpPr>
        <p:spPr>
          <a:xfrm>
            <a:off x="1583691" y="711592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head of live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5" name="Google Shape;235;p19"/>
          <p:cNvSpPr/>
          <p:nvPr/>
        </p:nvSpPr>
        <p:spPr>
          <a:xfrm>
            <a:off x="5401891" y="85120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Jakub Křenek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6" name="Google Shape;236;p19"/>
          <p:cNvSpPr/>
          <p:nvPr/>
        </p:nvSpPr>
        <p:spPr>
          <a:xfrm>
            <a:off x="5401891" y="951305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tech support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" name="Google Shape;237;p19"/>
          <p:cNvSpPr/>
          <p:nvPr/>
        </p:nvSpPr>
        <p:spPr>
          <a:xfrm>
            <a:off x="2457141" y="601704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Jakub Křenek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8" name="Google Shape;238;p19"/>
          <p:cNvSpPr/>
          <p:nvPr/>
        </p:nvSpPr>
        <p:spPr>
          <a:xfrm>
            <a:off x="2457141" y="701805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tech support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9" name="Google Shape;239;p19"/>
          <p:cNvSpPr/>
          <p:nvPr/>
        </p:nvSpPr>
        <p:spPr>
          <a:xfrm>
            <a:off x="6359929" y="110606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Tibor Alfoldi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0" name="Google Shape;240;p19"/>
          <p:cNvSpPr/>
          <p:nvPr/>
        </p:nvSpPr>
        <p:spPr>
          <a:xfrm>
            <a:off x="6359929" y="1206169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press attaché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7220016" y="1106068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Barbora Žehanová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2" name="Google Shape;242;p19"/>
          <p:cNvSpPr/>
          <p:nvPr/>
        </p:nvSpPr>
        <p:spPr>
          <a:xfrm>
            <a:off x="7220016" y="1206169"/>
            <a:ext cx="789600" cy="100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press attaché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3" name="Google Shape;243;p19"/>
          <p:cNvSpPr/>
          <p:nvPr/>
        </p:nvSpPr>
        <p:spPr>
          <a:xfrm>
            <a:off x="2479034" y="2265497"/>
            <a:ext cx="789600" cy="100200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E066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F. Lefenda / D.  Sokol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4" name="Google Shape;244;p19"/>
          <p:cNvSpPr/>
          <p:nvPr/>
        </p:nvSpPr>
        <p:spPr>
          <a:xfrm>
            <a:off x="2479034" y="2365598"/>
            <a:ext cx="789600" cy="100200"/>
          </a:xfrm>
          <a:prstGeom prst="rect">
            <a:avLst/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5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výsledky, onlajny</a:t>
            </a:r>
            <a:endParaRPr sz="5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45" name="Google Shape;245;p19"/>
          <p:cNvSpPr txBox="1"/>
          <p:nvPr/>
        </p:nvSpPr>
        <p:spPr>
          <a:xfrm>
            <a:off x="626175" y="3558900"/>
            <a:ext cx="621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+"/>
            </a:pPr>
            <a:r>
              <a:rPr lang="cs"/>
              <a:t>7 lidí lineár a další pořady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" name="Google Shape;39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63350" y="2"/>
            <a:ext cx="780650" cy="47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1" cy="46897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450" y="416525"/>
            <a:ext cx="1284075" cy="28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8023" y="0"/>
            <a:ext cx="875977" cy="32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8268026" cy="47186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Google Shape;37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8023" y="0"/>
            <a:ext cx="875977" cy="32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5925" y="329075"/>
            <a:ext cx="8839203" cy="38110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" name="Google Shape;409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1" cy="477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" name="Google Shape;41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08575"/>
            <a:ext cx="599825" cy="56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/>
        </p:nvSpPr>
        <p:spPr>
          <a:xfrm>
            <a:off x="311700" y="357500"/>
            <a:ext cx="8520600" cy="414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 fontScale="40000" lnSpcReduction="2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cs-CZ" sz="7556" dirty="0">
                <a:latin typeface="Oswald"/>
                <a:ea typeface="Oswald"/>
                <a:cs typeface="Oswald"/>
                <a:sym typeface="Oswald"/>
              </a:rPr>
            </a:br>
            <a:br>
              <a:rPr lang="cs-CZ" sz="7556" dirty="0">
                <a:latin typeface="Oswald"/>
                <a:ea typeface="Oswald"/>
                <a:cs typeface="Oswald"/>
                <a:sym typeface="Oswald"/>
              </a:rPr>
            </a:br>
            <a:r>
              <a:rPr lang="cs-CZ" sz="7556" dirty="0">
                <a:latin typeface="Oswald"/>
                <a:ea typeface="Oswald"/>
                <a:cs typeface="Oswald"/>
                <a:sym typeface="Oswald"/>
              </a:rPr>
              <a:t>Závěr</a:t>
            </a:r>
            <a:r>
              <a:rPr lang="cs" sz="7556" dirty="0">
                <a:latin typeface="Oswald"/>
                <a:ea typeface="Oswald"/>
                <a:cs typeface="Oswald"/>
                <a:sym typeface="Oswald"/>
              </a:rPr>
              <a:t>: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Pokračování Peking 2022 – obchodní i technologický case máme</a:t>
            </a:r>
            <a:endParaRPr sz="5240" b="1" dirty="0">
              <a:latin typeface="Oswald"/>
              <a:ea typeface="Oswald"/>
              <a:cs typeface="Oswald"/>
              <a:sym typeface="Oswald"/>
            </a:endParaRPr>
          </a:p>
          <a:p>
            <a:pPr marL="457200" lvl="0" indent="-361709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●"/>
            </a:pP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Zapojení dalších složek ČOV (trenéři fungovali)</a:t>
            </a:r>
          </a:p>
          <a:p>
            <a:pPr marL="457200" lvl="0" indent="-361709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●"/>
            </a:pP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Možnost komunikovat i další sportovní témata v době pozornosti na OH</a:t>
            </a:r>
          </a:p>
          <a:p>
            <a:pPr marL="457200" lvl="0" indent="-361709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Oswald"/>
              <a:buChar char="●"/>
            </a:pPr>
            <a:r>
              <a:rPr lang="cs-CZ" sz="5240" b="1" dirty="0">
                <a:latin typeface="Oswald"/>
                <a:ea typeface="Oswald"/>
                <a:cs typeface="Oswald"/>
                <a:sym typeface="Oswald"/>
              </a:rPr>
              <a:t>Rozšíření odběru videí a navýšení zásahu </a:t>
            </a:r>
            <a:br>
              <a:rPr lang="cs-CZ" sz="5240" b="1" dirty="0">
                <a:latin typeface="Oswald"/>
                <a:ea typeface="Oswald"/>
                <a:cs typeface="Oswald"/>
                <a:sym typeface="Oswald"/>
              </a:rPr>
            </a:br>
            <a:br>
              <a:rPr lang="cs-CZ" sz="5240" b="1" dirty="0">
                <a:latin typeface="Oswald"/>
                <a:ea typeface="Oswald"/>
                <a:cs typeface="Oswald"/>
                <a:sym typeface="Oswald"/>
              </a:rPr>
            </a:br>
            <a:br>
              <a:rPr lang="cs-CZ" sz="5240" b="1" dirty="0">
                <a:latin typeface="Oswald"/>
                <a:ea typeface="Oswald"/>
                <a:cs typeface="Oswald"/>
                <a:sym typeface="Oswald"/>
              </a:rPr>
            </a:br>
            <a:endParaRPr lang="cs-CZ" sz="5240" b="1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240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348" dirty="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ct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15213" y="-12"/>
            <a:ext cx="1628775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802808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455</Words>
  <Application>Microsoft Office PowerPoint</Application>
  <PresentationFormat>Předvádění na obrazovce (16:9)</PresentationFormat>
  <Paragraphs>173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Oswald</vt:lpstr>
      <vt:lpstr>Roboto</vt:lpstr>
      <vt:lpstr>Simple Light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Graclík Petr</dc:creator>
  <cp:lastModifiedBy>Graclík Petr</cp:lastModifiedBy>
  <cp:revision>3</cp:revision>
  <dcterms:modified xsi:type="dcterms:W3CDTF">2021-09-01T20:43:06Z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5e1d80-5df9-45cf-93c6-b3dca2463c0a_Enabled">
    <vt:lpwstr>true</vt:lpwstr>
  </property>
  <property fmtid="{D5CDD505-2E9C-101B-9397-08002B2CF9AE}" pid="3" name="MSIP_Label_115e1d80-5df9-45cf-93c6-b3dca2463c0a_SetDate">
    <vt:lpwstr>2021-09-01T20:26:32Z</vt:lpwstr>
  </property>
  <property fmtid="{D5CDD505-2E9C-101B-9397-08002B2CF9AE}" pid="4" name="MSIP_Label_115e1d80-5df9-45cf-93c6-b3dca2463c0a_Method">
    <vt:lpwstr>Standard</vt:lpwstr>
  </property>
  <property fmtid="{D5CDD505-2E9C-101B-9397-08002B2CF9AE}" pid="5" name="MSIP_Label_115e1d80-5df9-45cf-93c6-b3dca2463c0a_Name">
    <vt:lpwstr>115e1d80-5df9-45cf-93c6-b3dca2463c0a</vt:lpwstr>
  </property>
  <property fmtid="{D5CDD505-2E9C-101B-9397-08002B2CF9AE}" pid="6" name="MSIP_Label_115e1d80-5df9-45cf-93c6-b3dca2463c0a_SiteId">
    <vt:lpwstr>35734bde-3e33-4eb6-8dd2-0c96b30981bf</vt:lpwstr>
  </property>
  <property fmtid="{D5CDD505-2E9C-101B-9397-08002B2CF9AE}" pid="7" name="MSIP_Label_115e1d80-5df9-45cf-93c6-b3dca2463c0a_ActionId">
    <vt:lpwstr>18d19991-08ce-4968-8d8b-329e064c4d00</vt:lpwstr>
  </property>
  <property fmtid="{D5CDD505-2E9C-101B-9397-08002B2CF9AE}" pid="8" name="MSIP_Label_115e1d80-5df9-45cf-93c6-b3dca2463c0a_ContentBits">
    <vt:lpwstr>0</vt:lpwstr>
  </property>
</Properties>
</file>